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Bold" charset="1" panose="00000800000000000000"/>
      <p:regular r:id="rId16"/>
    </p:embeddedFont>
    <p:embeddedFont>
      <p:font typeface="Public Sans Bold" charset="1" panose="00000000000000000000"/>
      <p:regular r:id="rId17"/>
    </p:embeddedFont>
    <p:embeddedFont>
      <p:font typeface="Public Sans" charset="1" panose="00000000000000000000"/>
      <p:regular r:id="rId18"/>
    </p:embeddedFont>
    <p:embeddedFont>
      <p:font typeface="Barlow Bold" charset="1" panose="00000800000000000000"/>
      <p:regular r:id="rId19"/>
    </p:embeddedFont>
    <p:embeddedFont>
      <p:font typeface="Barlow"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15.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15.jpe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8.png" Type="http://schemas.openxmlformats.org/officeDocument/2006/relationships/image"/><Relationship Id="rId16" Target="../media/image9.svg" Type="http://schemas.openxmlformats.org/officeDocument/2006/relationships/image"/><Relationship Id="rId2" Target="../media/image12.jpeg" Type="http://schemas.openxmlformats.org/officeDocument/2006/relationships/image"/><Relationship Id="rId3" Target="../media/image22.jpeg" Type="http://schemas.openxmlformats.org/officeDocument/2006/relationships/image"/><Relationship Id="rId4" Target="../media/image4.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15.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15.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15.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15.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31.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4.png" Type="http://schemas.openxmlformats.org/officeDocument/2006/relationships/image"/><Relationship Id="rId5" Target="../media/image15.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2" Target="../media/image3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15.jpe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966011" y="4395746"/>
            <a:ext cx="3859024" cy="3342880"/>
          </a:xfrm>
          <a:custGeom>
            <a:avLst/>
            <a:gdLst/>
            <a:ahLst/>
            <a:cxnLst/>
            <a:rect r="r" b="b" t="t" l="l"/>
            <a:pathLst>
              <a:path h="3342880" w="3859024">
                <a:moveTo>
                  <a:pt x="0" y="0"/>
                </a:moveTo>
                <a:lnTo>
                  <a:pt x="3859025" y="0"/>
                </a:lnTo>
                <a:lnTo>
                  <a:pt x="3859025" y="3342879"/>
                </a:lnTo>
                <a:lnTo>
                  <a:pt x="0" y="3342879"/>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905419" y="1891834"/>
            <a:ext cx="10058175" cy="8758373"/>
            <a:chOff x="0" y="0"/>
            <a:chExt cx="802162" cy="698500"/>
          </a:xfrm>
        </p:grpSpPr>
        <p:sp>
          <p:nvSpPr>
            <p:cNvPr name="Freeform 5" id="5"/>
            <p:cNvSpPr/>
            <p:nvPr/>
          </p:nvSpPr>
          <p:spPr>
            <a:xfrm flipH="false" flipV="false" rot="0">
              <a:off x="5025" y="0"/>
              <a:ext cx="792111" cy="698500"/>
            </a:xfrm>
            <a:custGeom>
              <a:avLst/>
              <a:gdLst/>
              <a:ahLst/>
              <a:cxnLst/>
              <a:rect r="r" b="b" t="t" l="l"/>
              <a:pathLst>
                <a:path h="698500" w="792111">
                  <a:moveTo>
                    <a:pt x="783976" y="371870"/>
                  </a:moveTo>
                  <a:lnTo>
                    <a:pt x="607098" y="675880"/>
                  </a:lnTo>
                  <a:cubicBezTo>
                    <a:pt x="598950" y="689884"/>
                    <a:pt x="583969" y="698500"/>
                    <a:pt x="567767" y="698500"/>
                  </a:cubicBezTo>
                  <a:lnTo>
                    <a:pt x="224345" y="698500"/>
                  </a:lnTo>
                  <a:cubicBezTo>
                    <a:pt x="208143" y="698500"/>
                    <a:pt x="193162" y="689884"/>
                    <a:pt x="185014" y="675880"/>
                  </a:cubicBezTo>
                  <a:lnTo>
                    <a:pt x="8136" y="371870"/>
                  </a:lnTo>
                  <a:cubicBezTo>
                    <a:pt x="0" y="357887"/>
                    <a:pt x="0" y="340613"/>
                    <a:pt x="8136" y="326630"/>
                  </a:cubicBezTo>
                  <a:lnTo>
                    <a:pt x="185014" y="22620"/>
                  </a:lnTo>
                  <a:cubicBezTo>
                    <a:pt x="193162" y="8616"/>
                    <a:pt x="208143" y="0"/>
                    <a:pt x="224345" y="0"/>
                  </a:cubicBezTo>
                  <a:lnTo>
                    <a:pt x="567767" y="0"/>
                  </a:lnTo>
                  <a:cubicBezTo>
                    <a:pt x="583969" y="0"/>
                    <a:pt x="598950" y="8616"/>
                    <a:pt x="607098" y="22620"/>
                  </a:cubicBezTo>
                  <a:lnTo>
                    <a:pt x="783976" y="326630"/>
                  </a:lnTo>
                  <a:cubicBezTo>
                    <a:pt x="792112" y="340613"/>
                    <a:pt x="792112" y="357887"/>
                    <a:pt x="783976" y="371870"/>
                  </a:cubicBezTo>
                  <a:close/>
                </a:path>
              </a:pathLst>
            </a:custGeom>
            <a:solidFill>
              <a:srgbClr val="243B55"/>
            </a:solidFill>
          </p:spPr>
        </p:sp>
        <p:sp>
          <p:nvSpPr>
            <p:cNvPr name="TextBox 6" id="6"/>
            <p:cNvSpPr txBox="true"/>
            <p:nvPr/>
          </p:nvSpPr>
          <p:spPr>
            <a:xfrm>
              <a:off x="114300" y="-47625"/>
              <a:ext cx="573562" cy="7461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125550" y="-3296953"/>
            <a:ext cx="8555124" cy="4688015"/>
            <a:chOff x="0" y="0"/>
            <a:chExt cx="999749" cy="547840"/>
          </a:xfrm>
        </p:grpSpPr>
        <p:sp>
          <p:nvSpPr>
            <p:cNvPr name="Freeform 8" id="8"/>
            <p:cNvSpPr/>
            <p:nvPr/>
          </p:nvSpPr>
          <p:spPr>
            <a:xfrm flipH="false" flipV="false" rot="0">
              <a:off x="3284" y="0"/>
              <a:ext cx="993180" cy="547840"/>
            </a:xfrm>
            <a:custGeom>
              <a:avLst/>
              <a:gdLst/>
              <a:ahLst/>
              <a:cxnLst/>
              <a:rect r="r" b="b" t="t" l="l"/>
              <a:pathLst>
                <a:path h="547840" w="993180">
                  <a:moveTo>
                    <a:pt x="988377" y="284822"/>
                  </a:moveTo>
                  <a:lnTo>
                    <a:pt x="801352" y="536938"/>
                  </a:lnTo>
                  <a:cubicBezTo>
                    <a:pt x="796264" y="543796"/>
                    <a:pt x="788230" y="547840"/>
                    <a:pt x="779690" y="547840"/>
                  </a:cubicBezTo>
                  <a:lnTo>
                    <a:pt x="213490" y="547840"/>
                  </a:lnTo>
                  <a:cubicBezTo>
                    <a:pt x="204951" y="547840"/>
                    <a:pt x="196916" y="543796"/>
                    <a:pt x="191829" y="536938"/>
                  </a:cubicBezTo>
                  <a:lnTo>
                    <a:pt x="4803" y="284822"/>
                  </a:lnTo>
                  <a:cubicBezTo>
                    <a:pt x="0" y="278347"/>
                    <a:pt x="0" y="269492"/>
                    <a:pt x="4803" y="263018"/>
                  </a:cubicBezTo>
                  <a:lnTo>
                    <a:pt x="191829" y="10902"/>
                  </a:lnTo>
                  <a:cubicBezTo>
                    <a:pt x="196916" y="4044"/>
                    <a:pt x="204951" y="0"/>
                    <a:pt x="213490" y="0"/>
                  </a:cubicBezTo>
                  <a:lnTo>
                    <a:pt x="779690" y="0"/>
                  </a:lnTo>
                  <a:cubicBezTo>
                    <a:pt x="788230" y="0"/>
                    <a:pt x="796264" y="4044"/>
                    <a:pt x="801352" y="10902"/>
                  </a:cubicBezTo>
                  <a:lnTo>
                    <a:pt x="988377" y="263018"/>
                  </a:lnTo>
                  <a:cubicBezTo>
                    <a:pt x="993180" y="269492"/>
                    <a:pt x="993180" y="278347"/>
                    <a:pt x="988377" y="284822"/>
                  </a:cubicBezTo>
                  <a:close/>
                </a:path>
              </a:pathLst>
            </a:custGeom>
            <a:solidFill>
              <a:srgbClr val="243B55">
                <a:alpha val="4706"/>
              </a:srgbClr>
            </a:solidFill>
            <a:ln cap="sq">
              <a:noFill/>
              <a:prstDash val="solid"/>
              <a:miter/>
            </a:ln>
          </p:spPr>
        </p:sp>
        <p:sp>
          <p:nvSpPr>
            <p:cNvPr name="TextBox 9" id="9"/>
            <p:cNvSpPr txBox="true"/>
            <p:nvPr/>
          </p:nvSpPr>
          <p:spPr>
            <a:xfrm>
              <a:off x="114300" y="-47625"/>
              <a:ext cx="771149" cy="59546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3050398" y="6914292"/>
            <a:ext cx="8555124" cy="4688015"/>
            <a:chOff x="0" y="0"/>
            <a:chExt cx="999749" cy="547840"/>
          </a:xfrm>
        </p:grpSpPr>
        <p:sp>
          <p:nvSpPr>
            <p:cNvPr name="Freeform 11" id="11"/>
            <p:cNvSpPr/>
            <p:nvPr/>
          </p:nvSpPr>
          <p:spPr>
            <a:xfrm flipH="false" flipV="false" rot="0">
              <a:off x="3284" y="0"/>
              <a:ext cx="993180" cy="547840"/>
            </a:xfrm>
            <a:custGeom>
              <a:avLst/>
              <a:gdLst/>
              <a:ahLst/>
              <a:cxnLst/>
              <a:rect r="r" b="b" t="t" l="l"/>
              <a:pathLst>
                <a:path h="547840" w="993180">
                  <a:moveTo>
                    <a:pt x="988377" y="284822"/>
                  </a:moveTo>
                  <a:lnTo>
                    <a:pt x="801352" y="536938"/>
                  </a:lnTo>
                  <a:cubicBezTo>
                    <a:pt x="796264" y="543796"/>
                    <a:pt x="788230" y="547840"/>
                    <a:pt x="779690" y="547840"/>
                  </a:cubicBezTo>
                  <a:lnTo>
                    <a:pt x="213490" y="547840"/>
                  </a:lnTo>
                  <a:cubicBezTo>
                    <a:pt x="204951" y="547840"/>
                    <a:pt x="196916" y="543796"/>
                    <a:pt x="191829" y="536938"/>
                  </a:cubicBezTo>
                  <a:lnTo>
                    <a:pt x="4803" y="284822"/>
                  </a:lnTo>
                  <a:cubicBezTo>
                    <a:pt x="0" y="278347"/>
                    <a:pt x="0" y="269492"/>
                    <a:pt x="4803" y="263018"/>
                  </a:cubicBezTo>
                  <a:lnTo>
                    <a:pt x="191829" y="10902"/>
                  </a:lnTo>
                  <a:cubicBezTo>
                    <a:pt x="196916" y="4044"/>
                    <a:pt x="204951" y="0"/>
                    <a:pt x="213490" y="0"/>
                  </a:cubicBezTo>
                  <a:lnTo>
                    <a:pt x="779690" y="0"/>
                  </a:lnTo>
                  <a:cubicBezTo>
                    <a:pt x="788230" y="0"/>
                    <a:pt x="796264" y="4044"/>
                    <a:pt x="801352" y="10902"/>
                  </a:cubicBezTo>
                  <a:lnTo>
                    <a:pt x="988377" y="263018"/>
                  </a:lnTo>
                  <a:cubicBezTo>
                    <a:pt x="993180" y="269492"/>
                    <a:pt x="993180" y="278347"/>
                    <a:pt x="988377" y="284822"/>
                  </a:cubicBezTo>
                  <a:close/>
                </a:path>
              </a:pathLst>
            </a:custGeom>
            <a:solidFill>
              <a:srgbClr val="243B55">
                <a:alpha val="4706"/>
              </a:srgbClr>
            </a:solidFill>
            <a:ln cap="sq">
              <a:noFill/>
              <a:prstDash val="solid"/>
              <a:miter/>
            </a:ln>
          </p:spPr>
        </p:sp>
        <p:sp>
          <p:nvSpPr>
            <p:cNvPr name="TextBox 12" id="12"/>
            <p:cNvSpPr txBox="true"/>
            <p:nvPr/>
          </p:nvSpPr>
          <p:spPr>
            <a:xfrm>
              <a:off x="114300" y="-47625"/>
              <a:ext cx="771149" cy="59546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0895523" y="-826130"/>
            <a:ext cx="10502929" cy="9025955"/>
            <a:chOff x="0" y="0"/>
            <a:chExt cx="812800" cy="698500"/>
          </a:xfrm>
        </p:grpSpPr>
        <p:sp>
          <p:nvSpPr>
            <p:cNvPr name="Freeform 14" id="14"/>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48924"/>
            </a:solidFill>
          </p:spPr>
        </p:sp>
        <p:sp>
          <p:nvSpPr>
            <p:cNvPr name="TextBox 15" id="15"/>
            <p:cNvSpPr txBox="true"/>
            <p:nvPr/>
          </p:nvSpPr>
          <p:spPr>
            <a:xfrm>
              <a:off x="114300" y="-47625"/>
              <a:ext cx="584200" cy="7461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2040384" y="7905069"/>
            <a:ext cx="12935908" cy="5977256"/>
            <a:chOff x="0" y="0"/>
            <a:chExt cx="1511686" cy="698500"/>
          </a:xfrm>
        </p:grpSpPr>
        <p:sp>
          <p:nvSpPr>
            <p:cNvPr name="Freeform 17" id="17"/>
            <p:cNvSpPr/>
            <p:nvPr/>
          </p:nvSpPr>
          <p:spPr>
            <a:xfrm flipH="false" flipV="false" rot="0">
              <a:off x="3907" y="0"/>
              <a:ext cx="1503871" cy="698500"/>
            </a:xfrm>
            <a:custGeom>
              <a:avLst/>
              <a:gdLst/>
              <a:ahLst/>
              <a:cxnLst/>
              <a:rect r="r" b="b" t="t" l="l"/>
              <a:pathLst>
                <a:path h="698500" w="1503871">
                  <a:moveTo>
                    <a:pt x="1497545" y="366838"/>
                  </a:moveTo>
                  <a:lnTo>
                    <a:pt x="1314812" y="680912"/>
                  </a:lnTo>
                  <a:cubicBezTo>
                    <a:pt x="1308476" y="691801"/>
                    <a:pt x="1296828" y="698500"/>
                    <a:pt x="1284230" y="698500"/>
                  </a:cubicBezTo>
                  <a:lnTo>
                    <a:pt x="219641" y="698500"/>
                  </a:lnTo>
                  <a:cubicBezTo>
                    <a:pt x="207043" y="698500"/>
                    <a:pt x="195395" y="691801"/>
                    <a:pt x="189060" y="680912"/>
                  </a:cubicBezTo>
                  <a:lnTo>
                    <a:pt x="6326" y="366838"/>
                  </a:lnTo>
                  <a:cubicBezTo>
                    <a:pt x="0" y="355966"/>
                    <a:pt x="0" y="342534"/>
                    <a:pt x="6326" y="331662"/>
                  </a:cubicBezTo>
                  <a:lnTo>
                    <a:pt x="189060" y="17588"/>
                  </a:lnTo>
                  <a:cubicBezTo>
                    <a:pt x="195395" y="6699"/>
                    <a:pt x="207043" y="0"/>
                    <a:pt x="219641" y="0"/>
                  </a:cubicBezTo>
                  <a:lnTo>
                    <a:pt x="1284230" y="0"/>
                  </a:lnTo>
                  <a:cubicBezTo>
                    <a:pt x="1296828" y="0"/>
                    <a:pt x="1308476" y="6699"/>
                    <a:pt x="1314812" y="17588"/>
                  </a:cubicBezTo>
                  <a:lnTo>
                    <a:pt x="1497545" y="331662"/>
                  </a:lnTo>
                  <a:cubicBezTo>
                    <a:pt x="1503871" y="342534"/>
                    <a:pt x="1503871" y="355966"/>
                    <a:pt x="1497545" y="366838"/>
                  </a:cubicBezTo>
                  <a:close/>
                </a:path>
              </a:pathLst>
            </a:custGeom>
            <a:solidFill>
              <a:srgbClr val="16578D"/>
            </a:solidFill>
          </p:spPr>
        </p:sp>
        <p:sp>
          <p:nvSpPr>
            <p:cNvPr name="TextBox 18" id="18"/>
            <p:cNvSpPr txBox="true"/>
            <p:nvPr/>
          </p:nvSpPr>
          <p:spPr>
            <a:xfrm>
              <a:off x="114300" y="-47625"/>
              <a:ext cx="1283086" cy="7461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3634036" y="-4274165"/>
            <a:ext cx="12935908" cy="5977256"/>
            <a:chOff x="0" y="0"/>
            <a:chExt cx="1511686" cy="698500"/>
          </a:xfrm>
        </p:grpSpPr>
        <p:sp>
          <p:nvSpPr>
            <p:cNvPr name="Freeform 20" id="20"/>
            <p:cNvSpPr/>
            <p:nvPr/>
          </p:nvSpPr>
          <p:spPr>
            <a:xfrm flipH="false" flipV="false" rot="0">
              <a:off x="3907" y="0"/>
              <a:ext cx="1503871" cy="698500"/>
            </a:xfrm>
            <a:custGeom>
              <a:avLst/>
              <a:gdLst/>
              <a:ahLst/>
              <a:cxnLst/>
              <a:rect r="r" b="b" t="t" l="l"/>
              <a:pathLst>
                <a:path h="698500" w="1503871">
                  <a:moveTo>
                    <a:pt x="1497545" y="366838"/>
                  </a:moveTo>
                  <a:lnTo>
                    <a:pt x="1314812" y="680912"/>
                  </a:lnTo>
                  <a:cubicBezTo>
                    <a:pt x="1308476" y="691801"/>
                    <a:pt x="1296828" y="698500"/>
                    <a:pt x="1284230" y="698500"/>
                  </a:cubicBezTo>
                  <a:lnTo>
                    <a:pt x="219641" y="698500"/>
                  </a:lnTo>
                  <a:cubicBezTo>
                    <a:pt x="207043" y="698500"/>
                    <a:pt x="195395" y="691801"/>
                    <a:pt x="189060" y="680912"/>
                  </a:cubicBezTo>
                  <a:lnTo>
                    <a:pt x="6326" y="366838"/>
                  </a:lnTo>
                  <a:cubicBezTo>
                    <a:pt x="0" y="355966"/>
                    <a:pt x="0" y="342534"/>
                    <a:pt x="6326" y="331662"/>
                  </a:cubicBezTo>
                  <a:lnTo>
                    <a:pt x="189060" y="17588"/>
                  </a:lnTo>
                  <a:cubicBezTo>
                    <a:pt x="195395" y="6699"/>
                    <a:pt x="207043" y="0"/>
                    <a:pt x="219641" y="0"/>
                  </a:cubicBezTo>
                  <a:lnTo>
                    <a:pt x="1284230" y="0"/>
                  </a:lnTo>
                  <a:cubicBezTo>
                    <a:pt x="1296828" y="0"/>
                    <a:pt x="1308476" y="6699"/>
                    <a:pt x="1314812" y="17588"/>
                  </a:cubicBezTo>
                  <a:lnTo>
                    <a:pt x="1497545" y="331662"/>
                  </a:lnTo>
                  <a:cubicBezTo>
                    <a:pt x="1503871" y="342534"/>
                    <a:pt x="1503871" y="355966"/>
                    <a:pt x="1497545" y="366838"/>
                  </a:cubicBezTo>
                  <a:close/>
                </a:path>
              </a:pathLst>
            </a:custGeom>
            <a:solidFill>
              <a:srgbClr val="16578D"/>
            </a:solidFill>
          </p:spPr>
        </p:sp>
        <p:sp>
          <p:nvSpPr>
            <p:cNvPr name="TextBox 21" id="21"/>
            <p:cNvSpPr txBox="true"/>
            <p:nvPr/>
          </p:nvSpPr>
          <p:spPr>
            <a:xfrm>
              <a:off x="114300" y="-47625"/>
              <a:ext cx="1283086" cy="746125"/>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3827403">
            <a:off x="9865038" y="4686545"/>
            <a:ext cx="6279545" cy="1610757"/>
          </a:xfrm>
          <a:custGeom>
            <a:avLst/>
            <a:gdLst/>
            <a:ahLst/>
            <a:cxnLst/>
            <a:rect r="r" b="b" t="t" l="l"/>
            <a:pathLst>
              <a:path h="1610757" w="6279545">
                <a:moveTo>
                  <a:pt x="0" y="0"/>
                </a:moveTo>
                <a:lnTo>
                  <a:pt x="6279545" y="0"/>
                </a:lnTo>
                <a:lnTo>
                  <a:pt x="6279545" y="1610757"/>
                </a:lnTo>
                <a:lnTo>
                  <a:pt x="0" y="1610757"/>
                </a:lnTo>
                <a:lnTo>
                  <a:pt x="0" y="0"/>
                </a:lnTo>
                <a:close/>
              </a:path>
            </a:pathLst>
          </a:custGeom>
          <a:blipFill>
            <a:blip r:embed="rId5">
              <a:alphaModFix amt="35000"/>
            </a:blip>
            <a:stretch>
              <a:fillRect l="0" t="-1167" r="0" b="-1167"/>
            </a:stretch>
          </a:blipFill>
        </p:spPr>
      </p:sp>
      <p:grpSp>
        <p:nvGrpSpPr>
          <p:cNvPr name="Group 23" id="23"/>
          <p:cNvGrpSpPr/>
          <p:nvPr/>
        </p:nvGrpSpPr>
        <p:grpSpPr>
          <a:xfrm rot="0">
            <a:off x="11706435" y="-826130"/>
            <a:ext cx="10159941" cy="8731199"/>
            <a:chOff x="0" y="0"/>
            <a:chExt cx="812800" cy="698500"/>
          </a:xfrm>
        </p:grpSpPr>
        <p:sp>
          <p:nvSpPr>
            <p:cNvPr name="Freeform 24" id="24"/>
            <p:cNvSpPr/>
            <p:nvPr/>
          </p:nvSpPr>
          <p:spPr>
            <a:xfrm flipH="false" flipV="false" rot="0">
              <a:off x="5268" y="0"/>
              <a:ext cx="802265" cy="698500"/>
            </a:xfrm>
            <a:custGeom>
              <a:avLst/>
              <a:gdLst/>
              <a:ahLst/>
              <a:cxnLst/>
              <a:rect r="r" b="b" t="t" l="l"/>
              <a:pathLst>
                <a:path h="698500" w="802265">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6"/>
              <a:stretch>
                <a:fillRect l="-15566" t="0" r="-15566" b="0"/>
              </a:stretch>
            </a:blipFill>
            <a:ln w="95250" cap="rnd">
              <a:solidFill>
                <a:srgbClr val="FFFFFF"/>
              </a:solidFill>
              <a:prstDash val="solid"/>
              <a:round/>
            </a:ln>
          </p:spPr>
        </p:sp>
      </p:grpSp>
      <p:grpSp>
        <p:nvGrpSpPr>
          <p:cNvPr name="Group 25" id="25"/>
          <p:cNvGrpSpPr/>
          <p:nvPr/>
        </p:nvGrpSpPr>
        <p:grpSpPr>
          <a:xfrm rot="0">
            <a:off x="11255825" y="3254660"/>
            <a:ext cx="4679399" cy="4300369"/>
            <a:chOff x="0" y="0"/>
            <a:chExt cx="6239199" cy="5733825"/>
          </a:xfrm>
        </p:grpSpPr>
        <p:grpSp>
          <p:nvGrpSpPr>
            <p:cNvPr name="Group 26" id="26"/>
            <p:cNvGrpSpPr/>
            <p:nvPr/>
          </p:nvGrpSpPr>
          <p:grpSpPr>
            <a:xfrm rot="0">
              <a:off x="0" y="539163"/>
              <a:ext cx="4633407" cy="3981834"/>
              <a:chOff x="0" y="0"/>
              <a:chExt cx="812800" cy="698500"/>
            </a:xfrm>
          </p:grpSpPr>
          <p:sp>
            <p:nvSpPr>
              <p:cNvPr name="Freeform 27" id="27"/>
              <p:cNvSpPr/>
              <p:nvPr/>
            </p:nvSpPr>
            <p:spPr>
              <a:xfrm flipH="false" flipV="false" rot="0">
                <a:off x="3850" y="0"/>
                <a:ext cx="805100" cy="698500"/>
              </a:xfrm>
              <a:custGeom>
                <a:avLst/>
                <a:gdLst/>
                <a:ahLst/>
                <a:cxnLst/>
                <a:rect r="r" b="b" t="t" l="l"/>
                <a:pathLst>
                  <a:path h="698500" w="805100">
                    <a:moveTo>
                      <a:pt x="798867" y="366581"/>
                    </a:moveTo>
                    <a:lnTo>
                      <a:pt x="615833" y="681169"/>
                    </a:lnTo>
                    <a:cubicBezTo>
                      <a:pt x="609591" y="691899"/>
                      <a:pt x="598113" y="698500"/>
                      <a:pt x="585699" y="698500"/>
                    </a:cubicBezTo>
                    <a:lnTo>
                      <a:pt x="219401" y="698500"/>
                    </a:lnTo>
                    <a:cubicBezTo>
                      <a:pt x="206987" y="698500"/>
                      <a:pt x="195509" y="691899"/>
                      <a:pt x="189267" y="681169"/>
                    </a:cubicBezTo>
                    <a:lnTo>
                      <a:pt x="6233" y="366581"/>
                    </a:lnTo>
                    <a:cubicBezTo>
                      <a:pt x="0" y="355868"/>
                      <a:pt x="0" y="342632"/>
                      <a:pt x="6233" y="331919"/>
                    </a:cubicBezTo>
                    <a:lnTo>
                      <a:pt x="189267" y="17331"/>
                    </a:lnTo>
                    <a:cubicBezTo>
                      <a:pt x="195509" y="6601"/>
                      <a:pt x="206987" y="0"/>
                      <a:pt x="219401" y="0"/>
                    </a:cubicBezTo>
                    <a:lnTo>
                      <a:pt x="585699" y="0"/>
                    </a:lnTo>
                    <a:cubicBezTo>
                      <a:pt x="598113" y="0"/>
                      <a:pt x="609591" y="6601"/>
                      <a:pt x="615833" y="17331"/>
                    </a:cubicBezTo>
                    <a:lnTo>
                      <a:pt x="798867" y="331919"/>
                    </a:lnTo>
                    <a:cubicBezTo>
                      <a:pt x="805100" y="342632"/>
                      <a:pt x="805100" y="355868"/>
                      <a:pt x="798867" y="366581"/>
                    </a:cubicBezTo>
                    <a:close/>
                  </a:path>
                </a:pathLst>
              </a:custGeom>
              <a:solidFill>
                <a:srgbClr val="000000">
                  <a:alpha val="0"/>
                </a:srgbClr>
              </a:solidFill>
              <a:ln w="28575" cap="sq">
                <a:solidFill>
                  <a:srgbClr val="FFFFFF"/>
                </a:solidFill>
                <a:prstDash val="solid"/>
                <a:miter/>
              </a:ln>
            </p:spPr>
          </p:sp>
          <p:sp>
            <p:nvSpPr>
              <p:cNvPr name="TextBox 28" id="28"/>
              <p:cNvSpPr txBox="true"/>
              <p:nvPr/>
            </p:nvSpPr>
            <p:spPr>
              <a:xfrm>
                <a:off x="114300" y="-47625"/>
                <a:ext cx="584200" cy="74612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3027615" y="0"/>
              <a:ext cx="3211584" cy="2759955"/>
              <a:chOff x="0" y="0"/>
              <a:chExt cx="812800" cy="698500"/>
            </a:xfrm>
          </p:grpSpPr>
          <p:sp>
            <p:nvSpPr>
              <p:cNvPr name="Freeform 30" id="30"/>
              <p:cNvSpPr/>
              <p:nvPr/>
            </p:nvSpPr>
            <p:spPr>
              <a:xfrm flipH="false" flipV="false" rot="0">
                <a:off x="5555" y="0"/>
                <a:ext cx="801690" cy="698500"/>
              </a:xfrm>
              <a:custGeom>
                <a:avLst/>
                <a:gdLst/>
                <a:ahLst/>
                <a:cxnLst/>
                <a:rect r="r" b="b" t="t" l="l"/>
                <a:pathLst>
                  <a:path h="698500" w="801690">
                    <a:moveTo>
                      <a:pt x="792698" y="374253"/>
                    </a:moveTo>
                    <a:lnTo>
                      <a:pt x="618592" y="673497"/>
                    </a:lnTo>
                    <a:cubicBezTo>
                      <a:pt x="609586" y="688977"/>
                      <a:pt x="593027" y="698500"/>
                      <a:pt x="575118" y="698500"/>
                    </a:cubicBezTo>
                    <a:lnTo>
                      <a:pt x="226572" y="698500"/>
                    </a:lnTo>
                    <a:cubicBezTo>
                      <a:pt x="208663" y="698500"/>
                      <a:pt x="192104" y="688977"/>
                      <a:pt x="183098" y="673497"/>
                    </a:cubicBezTo>
                    <a:lnTo>
                      <a:pt x="8992" y="374253"/>
                    </a:lnTo>
                    <a:cubicBezTo>
                      <a:pt x="0" y="358797"/>
                      <a:pt x="0" y="339703"/>
                      <a:pt x="8992" y="324247"/>
                    </a:cubicBezTo>
                    <a:lnTo>
                      <a:pt x="183098" y="25003"/>
                    </a:lnTo>
                    <a:cubicBezTo>
                      <a:pt x="192104" y="9523"/>
                      <a:pt x="208663" y="0"/>
                      <a:pt x="226572" y="0"/>
                    </a:cubicBezTo>
                    <a:lnTo>
                      <a:pt x="575118" y="0"/>
                    </a:lnTo>
                    <a:cubicBezTo>
                      <a:pt x="593027" y="0"/>
                      <a:pt x="609586" y="9523"/>
                      <a:pt x="618592" y="25003"/>
                    </a:cubicBezTo>
                    <a:lnTo>
                      <a:pt x="792698" y="324247"/>
                    </a:lnTo>
                    <a:cubicBezTo>
                      <a:pt x="801690" y="339703"/>
                      <a:pt x="801690" y="358797"/>
                      <a:pt x="792698" y="374253"/>
                    </a:cubicBezTo>
                    <a:close/>
                  </a:path>
                </a:pathLst>
              </a:custGeom>
              <a:solidFill>
                <a:srgbClr val="000000">
                  <a:alpha val="0"/>
                </a:srgbClr>
              </a:solidFill>
              <a:ln w="28575" cap="sq">
                <a:solidFill>
                  <a:srgbClr val="FFFFFF"/>
                </a:solidFill>
                <a:prstDash val="solid"/>
                <a:miter/>
              </a:ln>
            </p:spPr>
          </p:sp>
          <p:sp>
            <p:nvSpPr>
              <p:cNvPr name="TextBox 31" id="31"/>
              <p:cNvSpPr txBox="true"/>
              <p:nvPr/>
            </p:nvSpPr>
            <p:spPr>
              <a:xfrm>
                <a:off x="114300" y="-47625"/>
                <a:ext cx="584200" cy="74612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3622127" y="3484778"/>
              <a:ext cx="2617073" cy="2249047"/>
              <a:chOff x="0" y="0"/>
              <a:chExt cx="812800" cy="698500"/>
            </a:xfrm>
          </p:grpSpPr>
          <p:sp>
            <p:nvSpPr>
              <p:cNvPr name="Freeform 33" id="33"/>
              <p:cNvSpPr/>
              <p:nvPr/>
            </p:nvSpPr>
            <p:spPr>
              <a:xfrm flipH="false" flipV="false" rot="0">
                <a:off x="6817" y="0"/>
                <a:ext cx="799167" cy="698500"/>
              </a:xfrm>
              <a:custGeom>
                <a:avLst/>
                <a:gdLst/>
                <a:ahLst/>
                <a:cxnLst/>
                <a:rect r="r" b="b" t="t" l="l"/>
                <a:pathLst>
                  <a:path h="698500" w="799167">
                    <a:moveTo>
                      <a:pt x="788131" y="379933"/>
                    </a:moveTo>
                    <a:lnTo>
                      <a:pt x="620635" y="667817"/>
                    </a:lnTo>
                    <a:cubicBezTo>
                      <a:pt x="609582" y="686813"/>
                      <a:pt x="589262" y="698500"/>
                      <a:pt x="567284" y="698500"/>
                    </a:cubicBezTo>
                    <a:lnTo>
                      <a:pt x="231882" y="698500"/>
                    </a:lnTo>
                    <a:cubicBezTo>
                      <a:pt x="209904" y="698500"/>
                      <a:pt x="189584" y="686813"/>
                      <a:pt x="178531" y="667817"/>
                    </a:cubicBezTo>
                    <a:lnTo>
                      <a:pt x="11035" y="379933"/>
                    </a:lnTo>
                    <a:cubicBezTo>
                      <a:pt x="0" y="360966"/>
                      <a:pt x="0" y="337534"/>
                      <a:pt x="11035" y="318567"/>
                    </a:cubicBezTo>
                    <a:lnTo>
                      <a:pt x="178531" y="30683"/>
                    </a:lnTo>
                    <a:cubicBezTo>
                      <a:pt x="189584" y="11687"/>
                      <a:pt x="209904" y="0"/>
                      <a:pt x="231882" y="0"/>
                    </a:cubicBezTo>
                    <a:lnTo>
                      <a:pt x="567284" y="0"/>
                    </a:lnTo>
                    <a:cubicBezTo>
                      <a:pt x="589262" y="0"/>
                      <a:pt x="609582" y="11687"/>
                      <a:pt x="620635" y="30683"/>
                    </a:cubicBezTo>
                    <a:lnTo>
                      <a:pt x="788131" y="318567"/>
                    </a:lnTo>
                    <a:cubicBezTo>
                      <a:pt x="799166" y="337534"/>
                      <a:pt x="799166" y="360966"/>
                      <a:pt x="788131" y="379933"/>
                    </a:cubicBezTo>
                    <a:close/>
                  </a:path>
                </a:pathLst>
              </a:custGeom>
              <a:solidFill>
                <a:srgbClr val="000000">
                  <a:alpha val="0"/>
                </a:srgbClr>
              </a:solidFill>
              <a:ln w="28575" cap="sq">
                <a:solidFill>
                  <a:srgbClr val="FFFFFF"/>
                </a:solidFill>
                <a:prstDash val="solid"/>
                <a:miter/>
              </a:ln>
            </p:spPr>
          </p:sp>
          <p:sp>
            <p:nvSpPr>
              <p:cNvPr name="TextBox 34" id="34"/>
              <p:cNvSpPr txBox="true"/>
              <p:nvPr/>
            </p:nvSpPr>
            <p:spPr>
              <a:xfrm>
                <a:off x="114300" y="-47625"/>
                <a:ext cx="584200" cy="746125"/>
              </a:xfrm>
              <a:prstGeom prst="rect">
                <a:avLst/>
              </a:prstGeom>
            </p:spPr>
            <p:txBody>
              <a:bodyPr anchor="ctr" rtlCol="false" tIns="50800" lIns="50800" bIns="50800" rIns="50800"/>
              <a:lstStyle/>
              <a:p>
                <a:pPr algn="ctr">
                  <a:lnSpc>
                    <a:spcPts val="2659"/>
                  </a:lnSpc>
                </a:pPr>
              </a:p>
            </p:txBody>
          </p:sp>
        </p:grpSp>
      </p:grpSp>
      <p:sp>
        <p:nvSpPr>
          <p:cNvPr name="Freeform 35" id="35"/>
          <p:cNvSpPr/>
          <p:nvPr/>
        </p:nvSpPr>
        <p:spPr>
          <a:xfrm flipH="false" flipV="false" rot="0">
            <a:off x="-498650" y="8664575"/>
            <a:ext cx="997301" cy="812800"/>
          </a:xfrm>
          <a:custGeom>
            <a:avLst/>
            <a:gdLst/>
            <a:ahLst/>
            <a:cxnLst/>
            <a:rect r="r" b="b" t="t" l="l"/>
            <a:pathLst>
              <a:path h="812800" w="997301">
                <a:moveTo>
                  <a:pt x="0" y="0"/>
                </a:moveTo>
                <a:lnTo>
                  <a:pt x="997300" y="0"/>
                </a:lnTo>
                <a:lnTo>
                  <a:pt x="997300" y="812800"/>
                </a:lnTo>
                <a:lnTo>
                  <a:pt x="0" y="812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0">
            <a:off x="12009966" y="9944100"/>
            <a:ext cx="1177504" cy="797759"/>
          </a:xfrm>
          <a:custGeom>
            <a:avLst/>
            <a:gdLst/>
            <a:ahLst/>
            <a:cxnLst/>
            <a:rect r="r" b="b" t="t" l="l"/>
            <a:pathLst>
              <a:path h="797759" w="1177504">
                <a:moveTo>
                  <a:pt x="0" y="0"/>
                </a:moveTo>
                <a:lnTo>
                  <a:pt x="1177504" y="0"/>
                </a:lnTo>
                <a:lnTo>
                  <a:pt x="1177504" y="797759"/>
                </a:lnTo>
                <a:lnTo>
                  <a:pt x="0" y="7977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0">
            <a:off x="-588752" y="-398880"/>
            <a:ext cx="1177504" cy="797759"/>
          </a:xfrm>
          <a:custGeom>
            <a:avLst/>
            <a:gdLst/>
            <a:ahLst/>
            <a:cxnLst/>
            <a:rect r="r" b="b" t="t" l="l"/>
            <a:pathLst>
              <a:path h="797759" w="1177504">
                <a:moveTo>
                  <a:pt x="0" y="0"/>
                </a:moveTo>
                <a:lnTo>
                  <a:pt x="1177504" y="0"/>
                </a:lnTo>
                <a:lnTo>
                  <a:pt x="1177504" y="797760"/>
                </a:lnTo>
                <a:lnTo>
                  <a:pt x="0" y="7977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8" id="38"/>
          <p:cNvSpPr/>
          <p:nvPr/>
        </p:nvSpPr>
        <p:spPr>
          <a:xfrm flipH="false" flipV="false" rot="5400000">
            <a:off x="1108429" y="656131"/>
            <a:ext cx="660188" cy="819646"/>
          </a:xfrm>
          <a:custGeom>
            <a:avLst/>
            <a:gdLst/>
            <a:ahLst/>
            <a:cxnLst/>
            <a:rect r="r" b="b" t="t" l="l"/>
            <a:pathLst>
              <a:path h="819646" w="660188">
                <a:moveTo>
                  <a:pt x="0" y="0"/>
                </a:moveTo>
                <a:lnTo>
                  <a:pt x="660188" y="0"/>
                </a:lnTo>
                <a:lnTo>
                  <a:pt x="660188" y="819646"/>
                </a:lnTo>
                <a:lnTo>
                  <a:pt x="0" y="8196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9" id="39"/>
          <p:cNvSpPr txBox="true"/>
          <p:nvPr/>
        </p:nvSpPr>
        <p:spPr>
          <a:xfrm rot="0">
            <a:off x="1028700" y="2814044"/>
            <a:ext cx="7430376" cy="3048000"/>
          </a:xfrm>
          <a:prstGeom prst="rect">
            <a:avLst/>
          </a:prstGeom>
        </p:spPr>
        <p:txBody>
          <a:bodyPr anchor="t" rtlCol="false" tIns="0" lIns="0" bIns="0" rIns="0">
            <a:spAutoFit/>
          </a:bodyPr>
          <a:lstStyle/>
          <a:p>
            <a:pPr algn="l">
              <a:lnSpc>
                <a:spcPts val="6000"/>
              </a:lnSpc>
            </a:pPr>
            <a:r>
              <a:rPr lang="en-US" sz="5000" b="true">
                <a:solidFill>
                  <a:srgbClr val="243B55"/>
                </a:solidFill>
                <a:latin typeface="Montserrat Bold"/>
                <a:ea typeface="Montserrat Bold"/>
                <a:cs typeface="Montserrat Bold"/>
                <a:sym typeface="Montserrat Bold"/>
              </a:rPr>
              <a:t>CREDIT CARD DEFAULT PREDICTION &amp; LOAN RECOMMENDATION</a:t>
            </a:r>
          </a:p>
        </p:txBody>
      </p:sp>
      <p:sp>
        <p:nvSpPr>
          <p:cNvPr name="TextBox 40" id="40"/>
          <p:cNvSpPr txBox="true"/>
          <p:nvPr/>
        </p:nvSpPr>
        <p:spPr>
          <a:xfrm rot="0">
            <a:off x="1028700" y="8607425"/>
            <a:ext cx="2452161" cy="869950"/>
          </a:xfrm>
          <a:prstGeom prst="rect">
            <a:avLst/>
          </a:prstGeom>
        </p:spPr>
        <p:txBody>
          <a:bodyPr anchor="t" rtlCol="false" tIns="0" lIns="0" bIns="0" rIns="0">
            <a:spAutoFit/>
          </a:bodyPr>
          <a:lstStyle/>
          <a:p>
            <a:pPr algn="l">
              <a:lnSpc>
                <a:spcPts val="3499"/>
              </a:lnSpc>
            </a:pPr>
            <a:r>
              <a:rPr lang="en-US" sz="2499" b="true">
                <a:solidFill>
                  <a:srgbClr val="FFFFFF"/>
                </a:solidFill>
                <a:latin typeface="Public Sans Bold"/>
                <a:ea typeface="Public Sans Bold"/>
                <a:cs typeface="Public Sans Bold"/>
                <a:sym typeface="Public Sans Bold"/>
              </a:rPr>
              <a:t>Presented by:</a:t>
            </a:r>
            <a:r>
              <a:rPr lang="en-US" sz="2499">
                <a:solidFill>
                  <a:srgbClr val="FFFFFF"/>
                </a:solidFill>
                <a:latin typeface="Public Sans"/>
                <a:ea typeface="Public Sans"/>
                <a:cs typeface="Public Sans"/>
                <a:sym typeface="Public Sans"/>
              </a:rPr>
              <a:t> Data squad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43720" y="3273975"/>
            <a:ext cx="10502929" cy="9025955"/>
            <a:chOff x="0" y="0"/>
            <a:chExt cx="812800" cy="698500"/>
          </a:xfrm>
        </p:grpSpPr>
        <p:sp>
          <p:nvSpPr>
            <p:cNvPr name="Freeform 3" id="3"/>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48924"/>
            </a:solidFill>
            <a:ln cap="rnd">
              <a:noFill/>
              <a:prstDash val="solid"/>
              <a:round/>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true" rot="0">
            <a:off x="9562753" y="9348534"/>
            <a:ext cx="3759752" cy="3332081"/>
          </a:xfrm>
          <a:custGeom>
            <a:avLst/>
            <a:gdLst/>
            <a:ahLst/>
            <a:cxnLst/>
            <a:rect r="r" b="b" t="t" l="l"/>
            <a:pathLst>
              <a:path h="3332081" w="3759752">
                <a:moveTo>
                  <a:pt x="0" y="3332081"/>
                </a:moveTo>
                <a:lnTo>
                  <a:pt x="3759752" y="3332081"/>
                </a:lnTo>
                <a:lnTo>
                  <a:pt x="3759752" y="0"/>
                </a:lnTo>
                <a:lnTo>
                  <a:pt x="0" y="0"/>
                </a:lnTo>
                <a:lnTo>
                  <a:pt x="0" y="3332081"/>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038415" y="3810817"/>
            <a:ext cx="3389686" cy="2665365"/>
            <a:chOff x="0" y="0"/>
            <a:chExt cx="696717" cy="547840"/>
          </a:xfrm>
        </p:grpSpPr>
        <p:sp>
          <p:nvSpPr>
            <p:cNvPr name="Freeform 7" id="7"/>
            <p:cNvSpPr/>
            <p:nvPr/>
          </p:nvSpPr>
          <p:spPr>
            <a:xfrm flipH="false" flipV="false" rot="0">
              <a:off x="8289" y="0"/>
              <a:ext cx="680138" cy="547840"/>
            </a:xfrm>
            <a:custGeom>
              <a:avLst/>
              <a:gdLst/>
              <a:ahLst/>
              <a:cxnLst/>
              <a:rect r="r" b="b" t="t" l="l"/>
              <a:pathLst>
                <a:path h="547840" w="680138">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name="TextBox 8" id="8"/>
            <p:cNvSpPr txBox="true"/>
            <p:nvPr/>
          </p:nvSpPr>
          <p:spPr>
            <a:xfrm>
              <a:off x="114300" y="-47625"/>
              <a:ext cx="468117" cy="59546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7353578">
            <a:off x="1207125" y="8414815"/>
            <a:ext cx="6279545" cy="1610757"/>
          </a:xfrm>
          <a:custGeom>
            <a:avLst/>
            <a:gdLst/>
            <a:ahLst/>
            <a:cxnLst/>
            <a:rect r="r" b="b" t="t" l="l"/>
            <a:pathLst>
              <a:path h="1610757" w="6279545">
                <a:moveTo>
                  <a:pt x="0" y="0"/>
                </a:moveTo>
                <a:lnTo>
                  <a:pt x="6279545" y="0"/>
                </a:lnTo>
                <a:lnTo>
                  <a:pt x="6279545" y="1610757"/>
                </a:lnTo>
                <a:lnTo>
                  <a:pt x="0" y="1610757"/>
                </a:lnTo>
                <a:lnTo>
                  <a:pt x="0" y="0"/>
                </a:lnTo>
                <a:close/>
              </a:path>
            </a:pathLst>
          </a:custGeom>
          <a:blipFill>
            <a:blip r:embed="rId4">
              <a:alphaModFix amt="35000"/>
            </a:blip>
            <a:stretch>
              <a:fillRect l="0" t="-1167" r="0" b="-1167"/>
            </a:stretch>
          </a:blipFill>
        </p:spPr>
      </p:sp>
      <p:grpSp>
        <p:nvGrpSpPr>
          <p:cNvPr name="Group 10" id="10"/>
          <p:cNvGrpSpPr/>
          <p:nvPr/>
        </p:nvGrpSpPr>
        <p:grpSpPr>
          <a:xfrm rot="0">
            <a:off x="1978345" y="6920033"/>
            <a:ext cx="3730241" cy="3205676"/>
            <a:chOff x="0" y="0"/>
            <a:chExt cx="812800" cy="698500"/>
          </a:xfrm>
        </p:grpSpPr>
        <p:sp>
          <p:nvSpPr>
            <p:cNvPr name="Freeform 11" id="11"/>
            <p:cNvSpPr/>
            <p:nvPr/>
          </p:nvSpPr>
          <p:spPr>
            <a:xfrm flipH="false" flipV="false" rot="0">
              <a:off x="3587" y="0"/>
              <a:ext cx="805626" cy="698500"/>
            </a:xfrm>
            <a:custGeom>
              <a:avLst/>
              <a:gdLst/>
              <a:ahLst/>
              <a:cxnLst/>
              <a:rect r="r" b="b" t="t" l="l"/>
              <a:pathLst>
                <a:path h="698500" w="805626">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12" id="12"/>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4451356" y="2283375"/>
            <a:ext cx="10159941" cy="8731199"/>
            <a:chOff x="0" y="0"/>
            <a:chExt cx="812800" cy="698500"/>
          </a:xfrm>
        </p:grpSpPr>
        <p:sp>
          <p:nvSpPr>
            <p:cNvPr name="Freeform 14" id="14"/>
            <p:cNvSpPr/>
            <p:nvPr/>
          </p:nvSpPr>
          <p:spPr>
            <a:xfrm flipH="false" flipV="false" rot="0">
              <a:off x="5268" y="0"/>
              <a:ext cx="802265" cy="698500"/>
            </a:xfrm>
            <a:custGeom>
              <a:avLst/>
              <a:gdLst/>
              <a:ahLst/>
              <a:cxnLst/>
              <a:rect r="r" b="b" t="t" l="l"/>
              <a:pathLst>
                <a:path h="698500" w="802265">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5"/>
              <a:stretch>
                <a:fillRect l="-15443" t="0" r="-15443" b="0"/>
              </a:stretch>
            </a:blipFill>
            <a:ln w="95250" cap="rnd">
              <a:solidFill>
                <a:srgbClr val="FFFFFF"/>
              </a:solidFill>
              <a:prstDash val="solid"/>
              <a:round/>
            </a:ln>
          </p:spPr>
        </p:sp>
      </p:grpSp>
      <p:sp>
        <p:nvSpPr>
          <p:cNvPr name="TextBox 15" id="15"/>
          <p:cNvSpPr txBox="true"/>
          <p:nvPr/>
        </p:nvSpPr>
        <p:spPr>
          <a:xfrm rot="0">
            <a:off x="2963319" y="454575"/>
            <a:ext cx="9251175" cy="914400"/>
          </a:xfrm>
          <a:prstGeom prst="rect">
            <a:avLst/>
          </a:prstGeom>
        </p:spPr>
        <p:txBody>
          <a:bodyPr anchor="t" rtlCol="false" tIns="0" lIns="0" bIns="0" rIns="0">
            <a:spAutoFit/>
          </a:bodyPr>
          <a:lstStyle/>
          <a:p>
            <a:pPr algn="ctr">
              <a:lnSpc>
                <a:spcPts val="7200"/>
              </a:lnSpc>
            </a:pPr>
            <a:r>
              <a:rPr lang="en-US" b="true" sz="6000">
                <a:solidFill>
                  <a:srgbClr val="243B55"/>
                </a:solidFill>
                <a:latin typeface="Montserrat Bold"/>
                <a:ea typeface="Montserrat Bold"/>
                <a:cs typeface="Montserrat Bold"/>
                <a:sym typeface="Montserrat Bold"/>
              </a:rPr>
              <a:t>CONCLUSION</a:t>
            </a:r>
          </a:p>
        </p:txBody>
      </p:sp>
      <p:grpSp>
        <p:nvGrpSpPr>
          <p:cNvPr name="Group 16" id="16"/>
          <p:cNvGrpSpPr/>
          <p:nvPr/>
        </p:nvGrpSpPr>
        <p:grpSpPr>
          <a:xfrm rot="0">
            <a:off x="11442629" y="-5751980"/>
            <a:ext cx="10502929" cy="9025955"/>
            <a:chOff x="0" y="0"/>
            <a:chExt cx="812800" cy="698500"/>
          </a:xfrm>
        </p:grpSpPr>
        <p:sp>
          <p:nvSpPr>
            <p:cNvPr name="Freeform 17" id="17"/>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name="TextBox 18" id="18"/>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13573908" y="-4096368"/>
            <a:ext cx="8000049" cy="6875042"/>
            <a:chOff x="0" y="0"/>
            <a:chExt cx="812800" cy="698500"/>
          </a:xfrm>
        </p:grpSpPr>
        <p:sp>
          <p:nvSpPr>
            <p:cNvPr name="Freeform 20" id="20"/>
            <p:cNvSpPr/>
            <p:nvPr/>
          </p:nvSpPr>
          <p:spPr>
            <a:xfrm flipH="false" flipV="false" rot="0">
              <a:off x="6318" y="0"/>
              <a:ext cx="800164" cy="698500"/>
            </a:xfrm>
            <a:custGeom>
              <a:avLst/>
              <a:gdLst/>
              <a:ahLst/>
              <a:cxnLst/>
              <a:rect r="r" b="b" t="t" l="l"/>
              <a:pathLst>
                <a:path h="698500" w="800164">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name="TextBox 21" id="21"/>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2" id="22"/>
          <p:cNvGrpSpPr/>
          <p:nvPr/>
        </p:nvGrpSpPr>
        <p:grpSpPr>
          <a:xfrm rot="0">
            <a:off x="15925325" y="440431"/>
            <a:ext cx="3297214" cy="2833543"/>
            <a:chOff x="0" y="0"/>
            <a:chExt cx="812800" cy="698500"/>
          </a:xfrm>
        </p:grpSpPr>
        <p:sp>
          <p:nvSpPr>
            <p:cNvPr name="Freeform 23" id="23"/>
            <p:cNvSpPr/>
            <p:nvPr/>
          </p:nvSpPr>
          <p:spPr>
            <a:xfrm flipH="false" flipV="false" rot="0">
              <a:off x="4058" y="0"/>
              <a:ext cx="804684" cy="698500"/>
            </a:xfrm>
            <a:custGeom>
              <a:avLst/>
              <a:gdLst/>
              <a:ahLst/>
              <a:cxnLst/>
              <a:rect r="r" b="b" t="t" l="l"/>
              <a:pathLst>
                <a:path h="698500" w="804684">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24" id="24"/>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5" id="25"/>
          <p:cNvSpPr/>
          <p:nvPr/>
        </p:nvSpPr>
        <p:spPr>
          <a:xfrm flipH="false" flipV="false" rot="0">
            <a:off x="-988600" y="-658846"/>
            <a:ext cx="2966944" cy="2570115"/>
          </a:xfrm>
          <a:custGeom>
            <a:avLst/>
            <a:gdLst/>
            <a:ahLst/>
            <a:cxnLst/>
            <a:rect r="r" b="b" t="t" l="l"/>
            <a:pathLst>
              <a:path h="2570115" w="2966944">
                <a:moveTo>
                  <a:pt x="0" y="0"/>
                </a:moveTo>
                <a:lnTo>
                  <a:pt x="2966945" y="0"/>
                </a:lnTo>
                <a:lnTo>
                  <a:pt x="2966945" y="2570115"/>
                </a:lnTo>
                <a:lnTo>
                  <a:pt x="0" y="2570115"/>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675504" y="10059862"/>
            <a:ext cx="1351009" cy="454277"/>
          </a:xfrm>
          <a:custGeom>
            <a:avLst/>
            <a:gdLst/>
            <a:ahLst/>
            <a:cxnLst/>
            <a:rect r="r" b="b" t="t" l="l"/>
            <a:pathLst>
              <a:path h="454277" w="1351009">
                <a:moveTo>
                  <a:pt x="0" y="0"/>
                </a:moveTo>
                <a:lnTo>
                  <a:pt x="1351008" y="0"/>
                </a:lnTo>
                <a:lnTo>
                  <a:pt x="1351008" y="454276"/>
                </a:lnTo>
                <a:lnTo>
                  <a:pt x="0" y="454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573908" y="-444369"/>
            <a:ext cx="1177504" cy="797759"/>
          </a:xfrm>
          <a:custGeom>
            <a:avLst/>
            <a:gdLst/>
            <a:ahLst/>
            <a:cxnLst/>
            <a:rect r="r" b="b" t="t" l="l"/>
            <a:pathLst>
              <a:path h="797759" w="1177504">
                <a:moveTo>
                  <a:pt x="0" y="0"/>
                </a:moveTo>
                <a:lnTo>
                  <a:pt x="1177504" y="0"/>
                </a:lnTo>
                <a:lnTo>
                  <a:pt x="1177504" y="797760"/>
                </a:lnTo>
                <a:lnTo>
                  <a:pt x="0" y="797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10800000">
            <a:off x="-308460" y="-758506"/>
            <a:ext cx="2164275" cy="1111896"/>
          </a:xfrm>
          <a:custGeom>
            <a:avLst/>
            <a:gdLst/>
            <a:ahLst/>
            <a:cxnLst/>
            <a:rect r="r" b="b" t="t" l="l"/>
            <a:pathLst>
              <a:path h="1111896" w="2164275">
                <a:moveTo>
                  <a:pt x="0" y="0"/>
                </a:moveTo>
                <a:lnTo>
                  <a:pt x="2164275" y="0"/>
                </a:lnTo>
                <a:lnTo>
                  <a:pt x="2164275" y="1111897"/>
                </a:lnTo>
                <a:lnTo>
                  <a:pt x="0" y="11118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true" rot="-10800000">
            <a:off x="16553467" y="9975766"/>
            <a:ext cx="2164275" cy="1111896"/>
          </a:xfrm>
          <a:custGeom>
            <a:avLst/>
            <a:gdLst/>
            <a:ahLst/>
            <a:cxnLst/>
            <a:rect r="r" b="b" t="t" l="l"/>
            <a:pathLst>
              <a:path h="1111896" w="2164275">
                <a:moveTo>
                  <a:pt x="0" y="1111896"/>
                </a:moveTo>
                <a:lnTo>
                  <a:pt x="2164275" y="1111896"/>
                </a:lnTo>
                <a:lnTo>
                  <a:pt x="2164275" y="0"/>
                </a:lnTo>
                <a:lnTo>
                  <a:pt x="0" y="0"/>
                </a:lnTo>
                <a:lnTo>
                  <a:pt x="0" y="1111896"/>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0" id="30"/>
          <p:cNvSpPr txBox="true"/>
          <p:nvPr/>
        </p:nvSpPr>
        <p:spPr>
          <a:xfrm rot="0">
            <a:off x="7059209" y="3518035"/>
            <a:ext cx="9494258" cy="6249670"/>
          </a:xfrm>
          <a:prstGeom prst="rect">
            <a:avLst/>
          </a:prstGeom>
        </p:spPr>
        <p:txBody>
          <a:bodyPr anchor="t" rtlCol="false" tIns="0" lIns="0" bIns="0" rIns="0">
            <a:spAutoFit/>
          </a:bodyPr>
          <a:lstStyle/>
          <a:p>
            <a:pPr algn="just">
              <a:lnSpc>
                <a:spcPts val="3080"/>
              </a:lnSpc>
            </a:pPr>
            <a:r>
              <a:rPr lang="en-US" sz="2200" b="true">
                <a:solidFill>
                  <a:srgbClr val="1D1A1B"/>
                </a:solidFill>
                <a:latin typeface="Public Sans Bold"/>
                <a:ea typeface="Public Sans Bold"/>
                <a:cs typeface="Public Sans Bold"/>
                <a:sym typeface="Public Sans Bold"/>
              </a:rPr>
              <a:t>The Random Forest model</a:t>
            </a:r>
            <a:r>
              <a:rPr lang="en-US" sz="2200">
                <a:solidFill>
                  <a:srgbClr val="1D1A1B"/>
                </a:solidFill>
                <a:latin typeface="Public Sans"/>
                <a:ea typeface="Public Sans"/>
                <a:cs typeface="Public Sans"/>
                <a:sym typeface="Public Sans"/>
              </a:rPr>
              <a:t> performs well, correctly predicting 86.37% of credit card defaults and non-defau</a:t>
            </a:r>
            <a:r>
              <a:rPr lang="en-US" sz="2200">
                <a:solidFill>
                  <a:srgbClr val="1D1A1B"/>
                </a:solidFill>
                <a:latin typeface="Public Sans"/>
                <a:ea typeface="Public Sans"/>
                <a:cs typeface="Public Sans"/>
                <a:sym typeface="Public Sans"/>
              </a:rPr>
              <a:t>l</a:t>
            </a:r>
            <a:r>
              <a:rPr lang="en-US" sz="2200">
                <a:solidFill>
                  <a:srgbClr val="1D1A1B"/>
                </a:solidFill>
                <a:latin typeface="Public Sans"/>
                <a:ea typeface="Public Sans"/>
                <a:cs typeface="Public Sans"/>
                <a:sym typeface="Public Sans"/>
              </a:rPr>
              <a:t>ts in the test set</a:t>
            </a:r>
          </a:p>
          <a:p>
            <a:pPr algn="just">
              <a:lnSpc>
                <a:spcPts val="3080"/>
              </a:lnSpc>
            </a:pPr>
            <a:r>
              <a:rPr lang="en-US" sz="2200">
                <a:solidFill>
                  <a:srgbClr val="1D1A1B"/>
                </a:solidFill>
                <a:latin typeface="Public Sans"/>
                <a:ea typeface="Public Sans"/>
                <a:cs typeface="Public Sans"/>
                <a:sym typeface="Public Sans"/>
              </a:rPr>
              <a:t>Ensemble learning methods like Random Forest work well with structured data, handling non-linearity and missing values efficiently.</a:t>
            </a:r>
          </a:p>
          <a:p>
            <a:pPr algn="just">
              <a:lnSpc>
                <a:spcPts val="3080"/>
              </a:lnSpc>
            </a:pPr>
            <a:r>
              <a:rPr lang="en-US" sz="2200">
                <a:solidFill>
                  <a:srgbClr val="1D1A1B"/>
                </a:solidFill>
                <a:latin typeface="Public Sans"/>
                <a:ea typeface="Public Sans"/>
                <a:cs typeface="Public Sans"/>
                <a:sym typeface="Public Sans"/>
              </a:rPr>
              <a:t>The model likely benefited from its ability to capture complex relationships in the dataset.</a:t>
            </a:r>
          </a:p>
          <a:p>
            <a:pPr algn="just">
              <a:lnSpc>
                <a:spcPts val="3080"/>
              </a:lnSpc>
            </a:pPr>
          </a:p>
          <a:p>
            <a:pPr algn="just">
              <a:lnSpc>
                <a:spcPts val="3080"/>
              </a:lnSpc>
            </a:pPr>
            <a:r>
              <a:rPr lang="en-US" sz="2200" b="true">
                <a:solidFill>
                  <a:srgbClr val="1D1A1B"/>
                </a:solidFill>
                <a:latin typeface="Public Sans Bold"/>
                <a:ea typeface="Public Sans Bold"/>
                <a:cs typeface="Public Sans Bold"/>
                <a:sym typeface="Public Sans Bold"/>
              </a:rPr>
              <a:t>Neural Network Accuracy: 74.95%</a:t>
            </a:r>
          </a:p>
          <a:p>
            <a:pPr algn="just">
              <a:lnSpc>
                <a:spcPts val="3080"/>
              </a:lnSpc>
            </a:pPr>
            <a:r>
              <a:rPr lang="en-US" sz="2200">
                <a:solidFill>
                  <a:srgbClr val="1D1A1B"/>
                </a:solidFill>
                <a:latin typeface="Public Sans"/>
                <a:ea typeface="Public Sans"/>
                <a:cs typeface="Public Sans"/>
                <a:sym typeface="Public Sans"/>
              </a:rPr>
              <a:t>The Neural Network performed moderately well but was significantly lower than the Random Forest model. Deep learning models require larger datasets to generalize well, and may need additional hyperparameter tuning to improve performance.</a:t>
            </a:r>
          </a:p>
          <a:p>
            <a:pPr algn="just">
              <a:lnSpc>
                <a:spcPts val="3080"/>
              </a:lnSpc>
            </a:pPr>
            <a:r>
              <a:rPr lang="en-US" sz="2200">
                <a:solidFill>
                  <a:srgbClr val="1D1A1B"/>
                </a:solidFill>
                <a:latin typeface="Public Sans"/>
                <a:ea typeface="Public Sans"/>
                <a:cs typeface="Public Sans"/>
                <a:sym typeface="Public Sans"/>
              </a:rPr>
              <a:t>The performance gap suggests that tabular financial data might be better suited for traditional machine learning models like Random Forest rather than deep learning approaches</a:t>
            </a:r>
          </a:p>
          <a:p>
            <a:pPr algn="just">
              <a:lnSpc>
                <a:spcPts val="30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443720" y="3273975"/>
            <a:ext cx="10502929" cy="9025955"/>
            <a:chOff x="0" y="0"/>
            <a:chExt cx="812800" cy="698500"/>
          </a:xfrm>
        </p:grpSpPr>
        <p:sp>
          <p:nvSpPr>
            <p:cNvPr name="Freeform 4" id="4"/>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48924"/>
            </a:solidFill>
            <a:ln cap="rnd">
              <a:noFill/>
              <a:prstDash val="solid"/>
              <a:round/>
            </a:ln>
          </p:spPr>
        </p:sp>
        <p:sp>
          <p:nvSpPr>
            <p:cNvPr name="TextBox 5" id="5"/>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true" rot="0">
            <a:off x="9562753" y="9348534"/>
            <a:ext cx="3759752" cy="3332081"/>
          </a:xfrm>
          <a:custGeom>
            <a:avLst/>
            <a:gdLst/>
            <a:ahLst/>
            <a:cxnLst/>
            <a:rect r="r" b="b" t="t" l="l"/>
            <a:pathLst>
              <a:path h="3332081" w="3759752">
                <a:moveTo>
                  <a:pt x="0" y="3332081"/>
                </a:moveTo>
                <a:lnTo>
                  <a:pt x="3759752" y="3332081"/>
                </a:lnTo>
                <a:lnTo>
                  <a:pt x="3759752" y="0"/>
                </a:lnTo>
                <a:lnTo>
                  <a:pt x="0" y="0"/>
                </a:lnTo>
                <a:lnTo>
                  <a:pt x="0" y="3332081"/>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038415" y="3810817"/>
            <a:ext cx="3389686" cy="2665365"/>
            <a:chOff x="0" y="0"/>
            <a:chExt cx="696717" cy="547840"/>
          </a:xfrm>
        </p:grpSpPr>
        <p:sp>
          <p:nvSpPr>
            <p:cNvPr name="Freeform 8" id="8"/>
            <p:cNvSpPr/>
            <p:nvPr/>
          </p:nvSpPr>
          <p:spPr>
            <a:xfrm flipH="false" flipV="false" rot="0">
              <a:off x="8289" y="0"/>
              <a:ext cx="680138" cy="547840"/>
            </a:xfrm>
            <a:custGeom>
              <a:avLst/>
              <a:gdLst/>
              <a:ahLst/>
              <a:cxnLst/>
              <a:rect r="r" b="b" t="t" l="l"/>
              <a:pathLst>
                <a:path h="547840" w="680138">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name="TextBox 9" id="9"/>
            <p:cNvSpPr txBox="true"/>
            <p:nvPr/>
          </p:nvSpPr>
          <p:spPr>
            <a:xfrm>
              <a:off x="114300" y="-47625"/>
              <a:ext cx="468117" cy="59546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7353578">
            <a:off x="1207125" y="8414815"/>
            <a:ext cx="6279545" cy="1610757"/>
          </a:xfrm>
          <a:custGeom>
            <a:avLst/>
            <a:gdLst/>
            <a:ahLst/>
            <a:cxnLst/>
            <a:rect r="r" b="b" t="t" l="l"/>
            <a:pathLst>
              <a:path h="1610757" w="6279545">
                <a:moveTo>
                  <a:pt x="0" y="0"/>
                </a:moveTo>
                <a:lnTo>
                  <a:pt x="6279545" y="0"/>
                </a:lnTo>
                <a:lnTo>
                  <a:pt x="6279545" y="1610757"/>
                </a:lnTo>
                <a:lnTo>
                  <a:pt x="0" y="1610757"/>
                </a:lnTo>
                <a:lnTo>
                  <a:pt x="0" y="0"/>
                </a:lnTo>
                <a:close/>
              </a:path>
            </a:pathLst>
          </a:custGeom>
          <a:blipFill>
            <a:blip r:embed="rId5">
              <a:alphaModFix amt="35000"/>
            </a:blip>
            <a:stretch>
              <a:fillRect l="0" t="-1167" r="0" b="-1167"/>
            </a:stretch>
          </a:blipFill>
        </p:spPr>
      </p:sp>
      <p:grpSp>
        <p:nvGrpSpPr>
          <p:cNvPr name="Group 11" id="11"/>
          <p:cNvGrpSpPr/>
          <p:nvPr/>
        </p:nvGrpSpPr>
        <p:grpSpPr>
          <a:xfrm rot="0">
            <a:off x="1978345" y="6920033"/>
            <a:ext cx="3730241" cy="3205676"/>
            <a:chOff x="0" y="0"/>
            <a:chExt cx="812800" cy="698500"/>
          </a:xfrm>
        </p:grpSpPr>
        <p:sp>
          <p:nvSpPr>
            <p:cNvPr name="Freeform 12" id="12"/>
            <p:cNvSpPr/>
            <p:nvPr/>
          </p:nvSpPr>
          <p:spPr>
            <a:xfrm flipH="false" flipV="false" rot="0">
              <a:off x="3587" y="0"/>
              <a:ext cx="805626" cy="698500"/>
            </a:xfrm>
            <a:custGeom>
              <a:avLst/>
              <a:gdLst/>
              <a:ahLst/>
              <a:cxnLst/>
              <a:rect r="r" b="b" t="t" l="l"/>
              <a:pathLst>
                <a:path h="698500" w="805626">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13" id="13"/>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4451356" y="2283375"/>
            <a:ext cx="10159941" cy="8731199"/>
            <a:chOff x="0" y="0"/>
            <a:chExt cx="812800" cy="698500"/>
          </a:xfrm>
        </p:grpSpPr>
        <p:sp>
          <p:nvSpPr>
            <p:cNvPr name="Freeform 15" id="15"/>
            <p:cNvSpPr/>
            <p:nvPr/>
          </p:nvSpPr>
          <p:spPr>
            <a:xfrm flipH="false" flipV="false" rot="0">
              <a:off x="5268" y="0"/>
              <a:ext cx="802265" cy="698500"/>
            </a:xfrm>
            <a:custGeom>
              <a:avLst/>
              <a:gdLst/>
              <a:ahLst/>
              <a:cxnLst/>
              <a:rect r="r" b="b" t="t" l="l"/>
              <a:pathLst>
                <a:path h="698500" w="802265">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6"/>
              <a:stretch>
                <a:fillRect l="-15443" t="0" r="-15443" b="0"/>
              </a:stretch>
            </a:blipFill>
            <a:ln w="95250" cap="rnd">
              <a:solidFill>
                <a:srgbClr val="FFFFFF"/>
              </a:solidFill>
              <a:prstDash val="solid"/>
              <a:round/>
            </a:ln>
          </p:spPr>
        </p:sp>
      </p:grpSp>
      <p:sp>
        <p:nvSpPr>
          <p:cNvPr name="TextBox 16" id="16"/>
          <p:cNvSpPr txBox="true"/>
          <p:nvPr/>
        </p:nvSpPr>
        <p:spPr>
          <a:xfrm rot="0">
            <a:off x="5708585" y="2283375"/>
            <a:ext cx="7494335" cy="914400"/>
          </a:xfrm>
          <a:prstGeom prst="rect">
            <a:avLst/>
          </a:prstGeom>
        </p:spPr>
        <p:txBody>
          <a:bodyPr anchor="t" rtlCol="false" tIns="0" lIns="0" bIns="0" rIns="0">
            <a:spAutoFit/>
          </a:bodyPr>
          <a:lstStyle/>
          <a:p>
            <a:pPr algn="l">
              <a:lnSpc>
                <a:spcPts val="7200"/>
              </a:lnSpc>
            </a:pPr>
            <a:r>
              <a:rPr lang="en-US" sz="6000" b="true">
                <a:solidFill>
                  <a:srgbClr val="243B55"/>
                </a:solidFill>
                <a:latin typeface="Montserrat Bold"/>
                <a:ea typeface="Montserrat Bold"/>
                <a:cs typeface="Montserrat Bold"/>
                <a:sym typeface="Montserrat Bold"/>
              </a:rPr>
              <a:t>INTRODUCTION</a:t>
            </a:r>
          </a:p>
        </p:txBody>
      </p:sp>
      <p:grpSp>
        <p:nvGrpSpPr>
          <p:cNvPr name="Group 17" id="17"/>
          <p:cNvGrpSpPr/>
          <p:nvPr/>
        </p:nvGrpSpPr>
        <p:grpSpPr>
          <a:xfrm rot="0">
            <a:off x="11442629" y="-5751980"/>
            <a:ext cx="10502929" cy="9025955"/>
            <a:chOff x="0" y="0"/>
            <a:chExt cx="812800" cy="698500"/>
          </a:xfrm>
        </p:grpSpPr>
        <p:sp>
          <p:nvSpPr>
            <p:cNvPr name="Freeform 18" id="18"/>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name="TextBox 19" id="19"/>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3573908" y="-4096368"/>
            <a:ext cx="8000049" cy="6875042"/>
            <a:chOff x="0" y="0"/>
            <a:chExt cx="812800" cy="698500"/>
          </a:xfrm>
        </p:grpSpPr>
        <p:sp>
          <p:nvSpPr>
            <p:cNvPr name="Freeform 21" id="21"/>
            <p:cNvSpPr/>
            <p:nvPr/>
          </p:nvSpPr>
          <p:spPr>
            <a:xfrm flipH="false" flipV="false" rot="0">
              <a:off x="6318" y="0"/>
              <a:ext cx="800164" cy="698500"/>
            </a:xfrm>
            <a:custGeom>
              <a:avLst/>
              <a:gdLst/>
              <a:ahLst/>
              <a:cxnLst/>
              <a:rect r="r" b="b" t="t" l="l"/>
              <a:pathLst>
                <a:path h="698500" w="800164">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name="TextBox 22" id="22"/>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15925325" y="440431"/>
            <a:ext cx="3297214" cy="2833543"/>
            <a:chOff x="0" y="0"/>
            <a:chExt cx="812800" cy="698500"/>
          </a:xfrm>
        </p:grpSpPr>
        <p:sp>
          <p:nvSpPr>
            <p:cNvPr name="Freeform 24" id="24"/>
            <p:cNvSpPr/>
            <p:nvPr/>
          </p:nvSpPr>
          <p:spPr>
            <a:xfrm flipH="false" flipV="false" rot="0">
              <a:off x="4058" y="0"/>
              <a:ext cx="804684" cy="698500"/>
            </a:xfrm>
            <a:custGeom>
              <a:avLst/>
              <a:gdLst/>
              <a:ahLst/>
              <a:cxnLst/>
              <a:rect r="r" b="b" t="t" l="l"/>
              <a:pathLst>
                <a:path h="698500" w="804684">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25" id="25"/>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6" id="26"/>
          <p:cNvSpPr/>
          <p:nvPr/>
        </p:nvSpPr>
        <p:spPr>
          <a:xfrm flipH="false" flipV="false" rot="0">
            <a:off x="-988600" y="-658846"/>
            <a:ext cx="2966944" cy="2570115"/>
          </a:xfrm>
          <a:custGeom>
            <a:avLst/>
            <a:gdLst/>
            <a:ahLst/>
            <a:cxnLst/>
            <a:rect r="r" b="b" t="t" l="l"/>
            <a:pathLst>
              <a:path h="2570115" w="2966944">
                <a:moveTo>
                  <a:pt x="0" y="0"/>
                </a:moveTo>
                <a:lnTo>
                  <a:pt x="2966945" y="0"/>
                </a:lnTo>
                <a:lnTo>
                  <a:pt x="2966945" y="2570115"/>
                </a:lnTo>
                <a:lnTo>
                  <a:pt x="0" y="2570115"/>
                </a:lnTo>
                <a:lnTo>
                  <a:pt x="0" y="0"/>
                </a:lnTo>
                <a:close/>
              </a:path>
            </a:pathLst>
          </a:custGeom>
          <a:blipFill>
            <a:blip r:embed="rId7">
              <a:alphaModFix amt="5000"/>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675504" y="10059862"/>
            <a:ext cx="1351009" cy="454277"/>
          </a:xfrm>
          <a:custGeom>
            <a:avLst/>
            <a:gdLst/>
            <a:ahLst/>
            <a:cxnLst/>
            <a:rect r="r" b="b" t="t" l="l"/>
            <a:pathLst>
              <a:path h="454277" w="1351009">
                <a:moveTo>
                  <a:pt x="0" y="0"/>
                </a:moveTo>
                <a:lnTo>
                  <a:pt x="1351008" y="0"/>
                </a:lnTo>
                <a:lnTo>
                  <a:pt x="1351008" y="454276"/>
                </a:lnTo>
                <a:lnTo>
                  <a:pt x="0" y="4542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0">
            <a:off x="13573908" y="-444369"/>
            <a:ext cx="1177504" cy="797759"/>
          </a:xfrm>
          <a:custGeom>
            <a:avLst/>
            <a:gdLst/>
            <a:ahLst/>
            <a:cxnLst/>
            <a:rect r="r" b="b" t="t" l="l"/>
            <a:pathLst>
              <a:path h="797759" w="1177504">
                <a:moveTo>
                  <a:pt x="0" y="0"/>
                </a:moveTo>
                <a:lnTo>
                  <a:pt x="1177504" y="0"/>
                </a:lnTo>
                <a:lnTo>
                  <a:pt x="1177504" y="797760"/>
                </a:lnTo>
                <a:lnTo>
                  <a:pt x="0" y="7977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10800000">
            <a:off x="-308460" y="-758506"/>
            <a:ext cx="2164275" cy="1111896"/>
          </a:xfrm>
          <a:custGeom>
            <a:avLst/>
            <a:gdLst/>
            <a:ahLst/>
            <a:cxnLst/>
            <a:rect r="r" b="b" t="t" l="l"/>
            <a:pathLst>
              <a:path h="1111896" w="2164275">
                <a:moveTo>
                  <a:pt x="0" y="0"/>
                </a:moveTo>
                <a:lnTo>
                  <a:pt x="2164275" y="0"/>
                </a:lnTo>
                <a:lnTo>
                  <a:pt x="2164275" y="1111897"/>
                </a:lnTo>
                <a:lnTo>
                  <a:pt x="0" y="11118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true" rot="-10800000">
            <a:off x="16553467" y="9975766"/>
            <a:ext cx="2164275" cy="1111896"/>
          </a:xfrm>
          <a:custGeom>
            <a:avLst/>
            <a:gdLst/>
            <a:ahLst/>
            <a:cxnLst/>
            <a:rect r="r" b="b" t="t" l="l"/>
            <a:pathLst>
              <a:path h="1111896" w="2164275">
                <a:moveTo>
                  <a:pt x="0" y="1111896"/>
                </a:moveTo>
                <a:lnTo>
                  <a:pt x="2164275" y="1111896"/>
                </a:lnTo>
                <a:lnTo>
                  <a:pt x="2164275" y="0"/>
                </a:lnTo>
                <a:lnTo>
                  <a:pt x="0" y="0"/>
                </a:lnTo>
                <a:lnTo>
                  <a:pt x="0" y="1111896"/>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1" id="31"/>
          <p:cNvSpPr txBox="true"/>
          <p:nvPr/>
        </p:nvSpPr>
        <p:spPr>
          <a:xfrm rot="0">
            <a:off x="8003432" y="4231915"/>
            <a:ext cx="7747000" cy="3125470"/>
          </a:xfrm>
          <a:prstGeom prst="rect">
            <a:avLst/>
          </a:prstGeom>
        </p:spPr>
        <p:txBody>
          <a:bodyPr anchor="t" rtlCol="false" tIns="0" lIns="0" bIns="0" rIns="0">
            <a:spAutoFit/>
          </a:bodyPr>
          <a:lstStyle/>
          <a:p>
            <a:pPr algn="l" marL="474981" indent="-237491" lvl="1">
              <a:lnSpc>
                <a:spcPts val="3080"/>
              </a:lnSpc>
              <a:buFont typeface="Arial"/>
              <a:buChar char="•"/>
            </a:pPr>
            <a:r>
              <a:rPr lang="en-US" b="true" sz="2200">
                <a:solidFill>
                  <a:srgbClr val="1D1A1B"/>
                </a:solidFill>
                <a:latin typeface="Public Sans Bold"/>
                <a:ea typeface="Public Sans Bold"/>
                <a:cs typeface="Public Sans Bold"/>
                <a:sym typeface="Public Sans Bold"/>
              </a:rPr>
              <a:t>Objective:</a:t>
            </a:r>
            <a:r>
              <a:rPr lang="en-US" sz="2200">
                <a:solidFill>
                  <a:srgbClr val="1D1A1B"/>
                </a:solidFill>
                <a:latin typeface="Public Sans"/>
                <a:ea typeface="Public Sans"/>
                <a:cs typeface="Public Sans"/>
                <a:sym typeface="Public Sans"/>
              </a:rPr>
              <a:t> Predict whether a customer will default on their credit card payment.</a:t>
            </a:r>
          </a:p>
          <a:p>
            <a:pPr algn="l" marL="474981" indent="-237491" lvl="1">
              <a:lnSpc>
                <a:spcPts val="3080"/>
              </a:lnSpc>
              <a:buFont typeface="Arial"/>
              <a:buChar char="•"/>
            </a:pPr>
            <a:r>
              <a:rPr lang="en-US" b="true" sz="2200">
                <a:solidFill>
                  <a:srgbClr val="1D1A1B"/>
                </a:solidFill>
                <a:latin typeface="Public Sans Bold"/>
                <a:ea typeface="Public Sans Bold"/>
                <a:cs typeface="Public Sans Bold"/>
                <a:sym typeface="Public Sans Bold"/>
              </a:rPr>
              <a:t>Dataset: </a:t>
            </a:r>
            <a:r>
              <a:rPr lang="en-US" sz="2200">
                <a:solidFill>
                  <a:srgbClr val="1D1A1B"/>
                </a:solidFill>
                <a:latin typeface="Public Sans"/>
                <a:ea typeface="Public Sans"/>
                <a:cs typeface="Public Sans"/>
                <a:sym typeface="Public Sans"/>
              </a:rPr>
              <a:t>Default of Credit Card Clients dataset (UCI Machine Learning Repository).</a:t>
            </a:r>
          </a:p>
          <a:p>
            <a:pPr algn="l" marL="474981" indent="-237491" lvl="1">
              <a:lnSpc>
                <a:spcPts val="3080"/>
              </a:lnSpc>
              <a:buFont typeface="Arial"/>
              <a:buChar char="•"/>
            </a:pPr>
            <a:r>
              <a:rPr lang="en-US" b="true" sz="2200">
                <a:solidFill>
                  <a:srgbClr val="1D1A1B"/>
                </a:solidFill>
                <a:latin typeface="Public Sans Bold"/>
                <a:ea typeface="Public Sans Bold"/>
                <a:cs typeface="Public Sans Bold"/>
                <a:sym typeface="Public Sans Bold"/>
              </a:rPr>
              <a:t>Models Used:</a:t>
            </a:r>
            <a:r>
              <a:rPr lang="en-US" sz="2200">
                <a:solidFill>
                  <a:srgbClr val="1D1A1B"/>
                </a:solidFill>
                <a:latin typeface="Public Sans"/>
                <a:ea typeface="Public Sans"/>
                <a:cs typeface="Public Sans"/>
                <a:sym typeface="Public Sans"/>
              </a:rPr>
              <a:t> Random Forest &amp; Neural Network.</a:t>
            </a:r>
          </a:p>
          <a:p>
            <a:pPr algn="l" marL="474981" indent="-237491" lvl="1">
              <a:lnSpc>
                <a:spcPts val="3080"/>
              </a:lnSpc>
              <a:buFont typeface="Arial"/>
              <a:buChar char="•"/>
            </a:pPr>
            <a:r>
              <a:rPr lang="en-US" b="true" sz="2200">
                <a:solidFill>
                  <a:srgbClr val="1D1A1B"/>
                </a:solidFill>
                <a:latin typeface="Public Sans Bold"/>
                <a:ea typeface="Public Sans Bold"/>
                <a:cs typeface="Public Sans Bold"/>
                <a:sym typeface="Public Sans Bold"/>
              </a:rPr>
              <a:t>Additional Goal:</a:t>
            </a:r>
            <a:r>
              <a:rPr lang="en-US" sz="2200">
                <a:solidFill>
                  <a:srgbClr val="1D1A1B"/>
                </a:solidFill>
                <a:latin typeface="Public Sans"/>
                <a:ea typeface="Public Sans"/>
                <a:cs typeface="Public Sans"/>
                <a:sym typeface="Public Sans"/>
              </a:rPr>
              <a:t> Generate loan recommendations based on risk assessment.</a:t>
            </a:r>
          </a:p>
          <a:p>
            <a:pPr algn="l">
              <a:lnSpc>
                <a:spcPts val="308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379056" y="1514220"/>
            <a:ext cx="10502929" cy="9025955"/>
            <a:chOff x="0" y="0"/>
            <a:chExt cx="812800" cy="698500"/>
          </a:xfrm>
        </p:grpSpPr>
        <p:sp>
          <p:nvSpPr>
            <p:cNvPr name="Freeform 4" id="4"/>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48924"/>
            </a:solidFill>
            <a:ln cap="rnd">
              <a:noFill/>
              <a:prstDash val="solid"/>
              <a:round/>
            </a:ln>
          </p:spPr>
        </p:sp>
        <p:sp>
          <p:nvSpPr>
            <p:cNvPr name="TextBox 5" id="5"/>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426802" y="6100602"/>
            <a:ext cx="5300671" cy="4555264"/>
            <a:chOff x="0" y="0"/>
            <a:chExt cx="812800" cy="698500"/>
          </a:xfrm>
        </p:grpSpPr>
        <p:sp>
          <p:nvSpPr>
            <p:cNvPr name="Freeform 7" id="7"/>
            <p:cNvSpPr/>
            <p:nvPr/>
          </p:nvSpPr>
          <p:spPr>
            <a:xfrm flipH="false" flipV="false" rot="0">
              <a:off x="6731" y="0"/>
              <a:ext cx="799338" cy="698500"/>
            </a:xfrm>
            <a:custGeom>
              <a:avLst/>
              <a:gdLst/>
              <a:ahLst/>
              <a:cxnLst/>
              <a:rect r="r" b="b" t="t" l="l"/>
              <a:pathLst>
                <a:path h="698500" w="799338">
                  <a:moveTo>
                    <a:pt x="788441" y="379548"/>
                  </a:moveTo>
                  <a:lnTo>
                    <a:pt x="620497" y="668202"/>
                  </a:lnTo>
                  <a:cubicBezTo>
                    <a:pt x="609583" y="686960"/>
                    <a:pt x="589518" y="698500"/>
                    <a:pt x="567816" y="698500"/>
                  </a:cubicBezTo>
                  <a:lnTo>
                    <a:pt x="231522" y="698500"/>
                  </a:lnTo>
                  <a:cubicBezTo>
                    <a:pt x="209820" y="698500"/>
                    <a:pt x="189755" y="686960"/>
                    <a:pt x="178841" y="668202"/>
                  </a:cubicBezTo>
                  <a:lnTo>
                    <a:pt x="10897" y="379548"/>
                  </a:lnTo>
                  <a:cubicBezTo>
                    <a:pt x="0" y="360819"/>
                    <a:pt x="0" y="337681"/>
                    <a:pt x="10897" y="318952"/>
                  </a:cubicBezTo>
                  <a:lnTo>
                    <a:pt x="178841" y="30298"/>
                  </a:lnTo>
                  <a:cubicBezTo>
                    <a:pt x="189755" y="11540"/>
                    <a:pt x="209820" y="0"/>
                    <a:pt x="231522" y="0"/>
                  </a:cubicBezTo>
                  <a:lnTo>
                    <a:pt x="567816" y="0"/>
                  </a:lnTo>
                  <a:cubicBezTo>
                    <a:pt x="589518" y="0"/>
                    <a:pt x="609583" y="11540"/>
                    <a:pt x="620497" y="30298"/>
                  </a:cubicBezTo>
                  <a:lnTo>
                    <a:pt x="788441" y="318952"/>
                  </a:lnTo>
                  <a:cubicBezTo>
                    <a:pt x="799338" y="337681"/>
                    <a:pt x="799338" y="360819"/>
                    <a:pt x="788441" y="379548"/>
                  </a:cubicBezTo>
                  <a:close/>
                </a:path>
              </a:pathLst>
            </a:custGeom>
            <a:solidFill>
              <a:srgbClr val="000000">
                <a:alpha val="0"/>
              </a:srgbClr>
            </a:solidFill>
            <a:ln w="38100" cap="rnd">
              <a:gradFill>
                <a:gsLst>
                  <a:gs pos="0">
                    <a:srgbClr val="FFFFFF">
                      <a:alpha val="100000"/>
                    </a:srgbClr>
                  </a:gs>
                  <a:gs pos="100000">
                    <a:srgbClr val="FFFFFF">
                      <a:alpha val="0"/>
                    </a:srgbClr>
                  </a:gs>
                </a:gsLst>
                <a:lin ang="5400000"/>
              </a:gradFill>
              <a:prstDash val="solid"/>
              <a:round/>
            </a:ln>
          </p:spPr>
        </p:sp>
        <p:sp>
          <p:nvSpPr>
            <p:cNvPr name="TextBox 8" id="8"/>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3200942" y="-269972"/>
            <a:ext cx="8280913" cy="8796236"/>
            <a:chOff x="0" y="0"/>
            <a:chExt cx="657579" cy="698500"/>
          </a:xfrm>
        </p:grpSpPr>
        <p:sp>
          <p:nvSpPr>
            <p:cNvPr name="Freeform 10" id="10"/>
            <p:cNvSpPr/>
            <p:nvPr/>
          </p:nvSpPr>
          <p:spPr>
            <a:xfrm flipH="false" flipV="false" rot="0">
              <a:off x="6463" y="0"/>
              <a:ext cx="644653" cy="698500"/>
            </a:xfrm>
            <a:custGeom>
              <a:avLst/>
              <a:gdLst/>
              <a:ahLst/>
              <a:cxnLst/>
              <a:rect r="r" b="b" t="t" l="l"/>
              <a:pathLst>
                <a:path h="698500" w="644653">
                  <a:moveTo>
                    <a:pt x="634190" y="378341"/>
                  </a:moveTo>
                  <a:lnTo>
                    <a:pt x="464842" y="669409"/>
                  </a:lnTo>
                  <a:cubicBezTo>
                    <a:pt x="454362" y="687420"/>
                    <a:pt x="435097" y="698500"/>
                    <a:pt x="414259" y="698500"/>
                  </a:cubicBezTo>
                  <a:lnTo>
                    <a:pt x="230394" y="698500"/>
                  </a:lnTo>
                  <a:cubicBezTo>
                    <a:pt x="209556" y="698500"/>
                    <a:pt x="190290" y="687420"/>
                    <a:pt x="179811" y="669409"/>
                  </a:cubicBezTo>
                  <a:lnTo>
                    <a:pt x="10463" y="378341"/>
                  </a:lnTo>
                  <a:cubicBezTo>
                    <a:pt x="0" y="360358"/>
                    <a:pt x="0" y="338142"/>
                    <a:pt x="10463" y="320159"/>
                  </a:cubicBezTo>
                  <a:lnTo>
                    <a:pt x="179811" y="29091"/>
                  </a:lnTo>
                  <a:cubicBezTo>
                    <a:pt x="190290" y="11080"/>
                    <a:pt x="209556" y="0"/>
                    <a:pt x="230394" y="0"/>
                  </a:cubicBezTo>
                  <a:lnTo>
                    <a:pt x="414259" y="0"/>
                  </a:lnTo>
                  <a:cubicBezTo>
                    <a:pt x="435097" y="0"/>
                    <a:pt x="454362" y="11080"/>
                    <a:pt x="464842" y="29091"/>
                  </a:cubicBezTo>
                  <a:lnTo>
                    <a:pt x="634190" y="320159"/>
                  </a:lnTo>
                  <a:cubicBezTo>
                    <a:pt x="644653" y="338142"/>
                    <a:pt x="644653" y="360358"/>
                    <a:pt x="634190" y="378341"/>
                  </a:cubicBezTo>
                  <a:close/>
                </a:path>
              </a:pathLst>
            </a:custGeom>
            <a:blipFill>
              <a:blip r:embed="rId3"/>
              <a:stretch>
                <a:fillRect l="-31980" t="0" r="-31980" b="0"/>
              </a:stretch>
            </a:blipFill>
            <a:ln w="95250" cap="rnd">
              <a:solidFill>
                <a:srgbClr val="FFFFFF"/>
              </a:solidFill>
              <a:prstDash val="solid"/>
              <a:round/>
            </a:ln>
          </p:spPr>
        </p:sp>
      </p:grpSp>
      <p:sp>
        <p:nvSpPr>
          <p:cNvPr name="Freeform 11" id="11"/>
          <p:cNvSpPr/>
          <p:nvPr/>
        </p:nvSpPr>
        <p:spPr>
          <a:xfrm flipH="false" flipV="false" rot="7353578">
            <a:off x="628804" y="5804629"/>
            <a:ext cx="6279545" cy="1610757"/>
          </a:xfrm>
          <a:custGeom>
            <a:avLst/>
            <a:gdLst/>
            <a:ahLst/>
            <a:cxnLst/>
            <a:rect r="r" b="b" t="t" l="l"/>
            <a:pathLst>
              <a:path h="1610757" w="6279545">
                <a:moveTo>
                  <a:pt x="0" y="0"/>
                </a:moveTo>
                <a:lnTo>
                  <a:pt x="6279545" y="0"/>
                </a:lnTo>
                <a:lnTo>
                  <a:pt x="6279545" y="1610757"/>
                </a:lnTo>
                <a:lnTo>
                  <a:pt x="0" y="1610757"/>
                </a:lnTo>
                <a:lnTo>
                  <a:pt x="0" y="0"/>
                </a:lnTo>
                <a:close/>
              </a:path>
            </a:pathLst>
          </a:custGeom>
          <a:blipFill>
            <a:blip r:embed="rId4">
              <a:alphaModFix amt="35000"/>
            </a:blip>
            <a:stretch>
              <a:fillRect l="0" t="-1167" r="0" b="-1167"/>
            </a:stretch>
          </a:blipFill>
        </p:spPr>
      </p:sp>
      <p:grpSp>
        <p:nvGrpSpPr>
          <p:cNvPr name="Group 12" id="12"/>
          <p:cNvGrpSpPr/>
          <p:nvPr/>
        </p:nvGrpSpPr>
        <p:grpSpPr>
          <a:xfrm rot="0">
            <a:off x="4853267" y="2790176"/>
            <a:ext cx="1519071" cy="1305452"/>
            <a:chOff x="0" y="0"/>
            <a:chExt cx="812800" cy="698500"/>
          </a:xfrm>
        </p:grpSpPr>
        <p:sp>
          <p:nvSpPr>
            <p:cNvPr name="Freeform 13" id="13"/>
            <p:cNvSpPr/>
            <p:nvPr/>
          </p:nvSpPr>
          <p:spPr>
            <a:xfrm flipH="false" flipV="false" rot="0">
              <a:off x="8808" y="0"/>
              <a:ext cx="795184" cy="698500"/>
            </a:xfrm>
            <a:custGeom>
              <a:avLst/>
              <a:gdLst/>
              <a:ahLst/>
              <a:cxnLst/>
              <a:rect r="r" b="b" t="t" l="l"/>
              <a:pathLst>
                <a:path h="698500" w="795184">
                  <a:moveTo>
                    <a:pt x="780925" y="388896"/>
                  </a:moveTo>
                  <a:lnTo>
                    <a:pt x="623859" y="658854"/>
                  </a:lnTo>
                  <a:cubicBezTo>
                    <a:pt x="609578" y="683400"/>
                    <a:pt x="583322" y="698500"/>
                    <a:pt x="554924" y="698500"/>
                  </a:cubicBezTo>
                  <a:lnTo>
                    <a:pt x="240260" y="698500"/>
                  </a:lnTo>
                  <a:cubicBezTo>
                    <a:pt x="211862" y="698500"/>
                    <a:pt x="185606" y="683400"/>
                    <a:pt x="171325" y="658854"/>
                  </a:cubicBezTo>
                  <a:lnTo>
                    <a:pt x="14259" y="388896"/>
                  </a:lnTo>
                  <a:cubicBezTo>
                    <a:pt x="0" y="364389"/>
                    <a:pt x="0" y="334111"/>
                    <a:pt x="14259" y="309604"/>
                  </a:cubicBezTo>
                  <a:lnTo>
                    <a:pt x="171325" y="39646"/>
                  </a:lnTo>
                  <a:cubicBezTo>
                    <a:pt x="185606" y="15100"/>
                    <a:pt x="211862" y="0"/>
                    <a:pt x="240260" y="0"/>
                  </a:cubicBezTo>
                  <a:lnTo>
                    <a:pt x="554924" y="0"/>
                  </a:lnTo>
                  <a:cubicBezTo>
                    <a:pt x="583322" y="0"/>
                    <a:pt x="609578" y="15100"/>
                    <a:pt x="623859" y="39646"/>
                  </a:cubicBezTo>
                  <a:lnTo>
                    <a:pt x="780925" y="309604"/>
                  </a:lnTo>
                  <a:cubicBezTo>
                    <a:pt x="795184" y="334111"/>
                    <a:pt x="795184" y="364389"/>
                    <a:pt x="780925" y="388896"/>
                  </a:cubicBezTo>
                  <a:close/>
                </a:path>
              </a:pathLst>
            </a:custGeom>
            <a:solidFill>
              <a:srgbClr val="16578D"/>
            </a:solidFill>
          </p:spPr>
        </p:sp>
        <p:sp>
          <p:nvSpPr>
            <p:cNvPr name="TextBox 14" id="14"/>
            <p:cNvSpPr txBox="true"/>
            <p:nvPr/>
          </p:nvSpPr>
          <p:spPr>
            <a:xfrm>
              <a:off x="114300" y="-47625"/>
              <a:ext cx="584200" cy="7461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919942" y="7659339"/>
            <a:ext cx="1673064" cy="1437790"/>
            <a:chOff x="0" y="0"/>
            <a:chExt cx="812800" cy="698500"/>
          </a:xfrm>
        </p:grpSpPr>
        <p:sp>
          <p:nvSpPr>
            <p:cNvPr name="Freeform 16" id="16"/>
            <p:cNvSpPr/>
            <p:nvPr/>
          </p:nvSpPr>
          <p:spPr>
            <a:xfrm flipH="false" flipV="false" rot="0">
              <a:off x="7997" y="0"/>
              <a:ext cx="796806" cy="698500"/>
            </a:xfrm>
            <a:custGeom>
              <a:avLst/>
              <a:gdLst/>
              <a:ahLst/>
              <a:cxnLst/>
              <a:rect r="r" b="b" t="t" l="l"/>
              <a:pathLst>
                <a:path h="698500" w="796806">
                  <a:moveTo>
                    <a:pt x="783859" y="385247"/>
                  </a:moveTo>
                  <a:lnTo>
                    <a:pt x="622547" y="662503"/>
                  </a:lnTo>
                  <a:cubicBezTo>
                    <a:pt x="609580" y="684789"/>
                    <a:pt x="585741" y="698500"/>
                    <a:pt x="559957" y="698500"/>
                  </a:cubicBezTo>
                  <a:lnTo>
                    <a:pt x="236850" y="698500"/>
                  </a:lnTo>
                  <a:cubicBezTo>
                    <a:pt x="211065" y="698500"/>
                    <a:pt x="187226" y="684789"/>
                    <a:pt x="174259" y="662503"/>
                  </a:cubicBezTo>
                  <a:lnTo>
                    <a:pt x="12947" y="385247"/>
                  </a:lnTo>
                  <a:cubicBezTo>
                    <a:pt x="0" y="362995"/>
                    <a:pt x="0" y="335505"/>
                    <a:pt x="12947" y="313253"/>
                  </a:cubicBezTo>
                  <a:lnTo>
                    <a:pt x="174259" y="35997"/>
                  </a:lnTo>
                  <a:cubicBezTo>
                    <a:pt x="187226" y="13711"/>
                    <a:pt x="211065" y="0"/>
                    <a:pt x="236850" y="0"/>
                  </a:cubicBezTo>
                  <a:lnTo>
                    <a:pt x="559957" y="0"/>
                  </a:lnTo>
                  <a:cubicBezTo>
                    <a:pt x="585741" y="0"/>
                    <a:pt x="609580" y="13711"/>
                    <a:pt x="622547" y="35997"/>
                  </a:cubicBezTo>
                  <a:lnTo>
                    <a:pt x="783859" y="313253"/>
                  </a:lnTo>
                  <a:cubicBezTo>
                    <a:pt x="796806" y="335505"/>
                    <a:pt x="796806" y="362995"/>
                    <a:pt x="783859" y="385247"/>
                  </a:cubicBezTo>
                  <a:close/>
                </a:path>
              </a:pathLst>
            </a:custGeom>
            <a:solidFill>
              <a:srgbClr val="16578D"/>
            </a:solidFill>
          </p:spPr>
        </p:sp>
        <p:sp>
          <p:nvSpPr>
            <p:cNvPr name="TextBox 17" id="17"/>
            <p:cNvSpPr txBox="true"/>
            <p:nvPr/>
          </p:nvSpPr>
          <p:spPr>
            <a:xfrm>
              <a:off x="114300" y="-47625"/>
              <a:ext cx="584200" cy="7461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879503" y="4855300"/>
            <a:ext cx="2141595" cy="1840433"/>
            <a:chOff x="0" y="0"/>
            <a:chExt cx="812800" cy="698500"/>
          </a:xfrm>
        </p:grpSpPr>
        <p:sp>
          <p:nvSpPr>
            <p:cNvPr name="Freeform 19" id="19"/>
            <p:cNvSpPr/>
            <p:nvPr/>
          </p:nvSpPr>
          <p:spPr>
            <a:xfrm flipH="false" flipV="false" rot="0">
              <a:off x="6248" y="0"/>
              <a:ext cx="800305" cy="698500"/>
            </a:xfrm>
            <a:custGeom>
              <a:avLst/>
              <a:gdLst/>
              <a:ahLst/>
              <a:cxnLst/>
              <a:rect r="r" b="b" t="t" l="l"/>
              <a:pathLst>
                <a:path h="698500" w="800305">
                  <a:moveTo>
                    <a:pt x="790190" y="377372"/>
                  </a:moveTo>
                  <a:lnTo>
                    <a:pt x="619714" y="670378"/>
                  </a:lnTo>
                  <a:cubicBezTo>
                    <a:pt x="609584" y="687789"/>
                    <a:pt x="590960" y="698500"/>
                    <a:pt x="570817" y="698500"/>
                  </a:cubicBezTo>
                  <a:lnTo>
                    <a:pt x="229487" y="698500"/>
                  </a:lnTo>
                  <a:cubicBezTo>
                    <a:pt x="209344" y="698500"/>
                    <a:pt x="190720" y="687789"/>
                    <a:pt x="180590" y="670378"/>
                  </a:cubicBezTo>
                  <a:lnTo>
                    <a:pt x="10114" y="377372"/>
                  </a:lnTo>
                  <a:cubicBezTo>
                    <a:pt x="0" y="359988"/>
                    <a:pt x="0" y="338512"/>
                    <a:pt x="10114" y="321128"/>
                  </a:cubicBezTo>
                  <a:lnTo>
                    <a:pt x="180590" y="28122"/>
                  </a:lnTo>
                  <a:cubicBezTo>
                    <a:pt x="190720" y="10711"/>
                    <a:pt x="209344" y="0"/>
                    <a:pt x="229487" y="0"/>
                  </a:cubicBezTo>
                  <a:lnTo>
                    <a:pt x="570817" y="0"/>
                  </a:lnTo>
                  <a:cubicBezTo>
                    <a:pt x="590960" y="0"/>
                    <a:pt x="609584" y="10711"/>
                    <a:pt x="619714" y="28122"/>
                  </a:cubicBezTo>
                  <a:lnTo>
                    <a:pt x="790190" y="321128"/>
                  </a:lnTo>
                  <a:cubicBezTo>
                    <a:pt x="800304" y="338512"/>
                    <a:pt x="800304" y="359988"/>
                    <a:pt x="790190" y="377372"/>
                  </a:cubicBezTo>
                  <a:close/>
                </a:path>
              </a:pathLst>
            </a:custGeom>
            <a:solidFill>
              <a:srgbClr val="16578D"/>
            </a:solidFill>
          </p:spPr>
        </p:sp>
        <p:sp>
          <p:nvSpPr>
            <p:cNvPr name="TextBox 20" id="20"/>
            <p:cNvSpPr txBox="true"/>
            <p:nvPr/>
          </p:nvSpPr>
          <p:spPr>
            <a:xfrm>
              <a:off x="114300" y="-47625"/>
              <a:ext cx="584200" cy="74612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10800000">
            <a:off x="-3407631" y="7797773"/>
            <a:ext cx="6279545" cy="1610757"/>
          </a:xfrm>
          <a:custGeom>
            <a:avLst/>
            <a:gdLst/>
            <a:ahLst/>
            <a:cxnLst/>
            <a:rect r="r" b="b" t="t" l="l"/>
            <a:pathLst>
              <a:path h="1610757" w="6279545">
                <a:moveTo>
                  <a:pt x="0" y="0"/>
                </a:moveTo>
                <a:lnTo>
                  <a:pt x="6279545" y="0"/>
                </a:lnTo>
                <a:lnTo>
                  <a:pt x="6279545" y="1610757"/>
                </a:lnTo>
                <a:lnTo>
                  <a:pt x="0" y="1610757"/>
                </a:lnTo>
                <a:lnTo>
                  <a:pt x="0" y="0"/>
                </a:lnTo>
                <a:close/>
              </a:path>
            </a:pathLst>
          </a:custGeom>
          <a:blipFill>
            <a:blip r:embed="rId4">
              <a:alphaModFix amt="35000"/>
            </a:blip>
            <a:stretch>
              <a:fillRect l="0" t="-1167" r="0" b="-1167"/>
            </a:stretch>
          </a:blipFill>
        </p:spPr>
      </p:sp>
      <p:grpSp>
        <p:nvGrpSpPr>
          <p:cNvPr name="Group 22" id="22"/>
          <p:cNvGrpSpPr/>
          <p:nvPr/>
        </p:nvGrpSpPr>
        <p:grpSpPr>
          <a:xfrm rot="0">
            <a:off x="9354598" y="3407979"/>
            <a:ext cx="228600" cy="228600"/>
            <a:chOff x="0" y="0"/>
            <a:chExt cx="732454" cy="732454"/>
          </a:xfrm>
        </p:grpSpPr>
        <p:sp>
          <p:nvSpPr>
            <p:cNvPr name="Freeform 23" id="23"/>
            <p:cNvSpPr/>
            <p:nvPr/>
          </p:nvSpPr>
          <p:spPr>
            <a:xfrm flipH="false" flipV="false" rot="0">
              <a:off x="0" y="0"/>
              <a:ext cx="732454" cy="732454"/>
            </a:xfrm>
            <a:custGeom>
              <a:avLst/>
              <a:gdLst/>
              <a:ahLst/>
              <a:cxnLst/>
              <a:rect r="r" b="b" t="t" l="l"/>
              <a:pathLst>
                <a:path h="732454" w="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name="TextBox 24" id="24"/>
            <p:cNvSpPr txBox="true"/>
            <p:nvPr/>
          </p:nvSpPr>
          <p:spPr>
            <a:xfrm>
              <a:off x="68668" y="21043"/>
              <a:ext cx="595119" cy="642744"/>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9354598" y="5492395"/>
            <a:ext cx="228600" cy="228600"/>
            <a:chOff x="0" y="0"/>
            <a:chExt cx="732454" cy="732454"/>
          </a:xfrm>
        </p:grpSpPr>
        <p:sp>
          <p:nvSpPr>
            <p:cNvPr name="Freeform 26" id="26"/>
            <p:cNvSpPr/>
            <p:nvPr/>
          </p:nvSpPr>
          <p:spPr>
            <a:xfrm flipH="false" flipV="false" rot="0">
              <a:off x="0" y="0"/>
              <a:ext cx="732454" cy="732454"/>
            </a:xfrm>
            <a:custGeom>
              <a:avLst/>
              <a:gdLst/>
              <a:ahLst/>
              <a:cxnLst/>
              <a:rect r="r" b="b" t="t" l="l"/>
              <a:pathLst>
                <a:path h="732454" w="732454">
                  <a:moveTo>
                    <a:pt x="366227" y="0"/>
                  </a:moveTo>
                  <a:cubicBezTo>
                    <a:pt x="163965" y="0"/>
                    <a:pt x="0" y="163965"/>
                    <a:pt x="0" y="366227"/>
                  </a:cubicBezTo>
                  <a:cubicBezTo>
                    <a:pt x="0" y="568489"/>
                    <a:pt x="163965" y="732454"/>
                    <a:pt x="366227" y="732454"/>
                  </a:cubicBezTo>
                  <a:cubicBezTo>
                    <a:pt x="568489" y="732454"/>
                    <a:pt x="732454" y="568489"/>
                    <a:pt x="732454" y="366227"/>
                  </a:cubicBezTo>
                  <a:cubicBezTo>
                    <a:pt x="732454" y="163965"/>
                    <a:pt x="568489" y="0"/>
                    <a:pt x="366227" y="0"/>
                  </a:cubicBezTo>
                  <a:close/>
                </a:path>
              </a:pathLst>
            </a:custGeom>
            <a:solidFill>
              <a:srgbClr val="16578D"/>
            </a:solidFill>
          </p:spPr>
        </p:sp>
        <p:sp>
          <p:nvSpPr>
            <p:cNvPr name="TextBox 27" id="27"/>
            <p:cNvSpPr txBox="true"/>
            <p:nvPr/>
          </p:nvSpPr>
          <p:spPr>
            <a:xfrm>
              <a:off x="68668" y="21043"/>
              <a:ext cx="595119" cy="642744"/>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5682739" y="-2508868"/>
            <a:ext cx="5210521" cy="4477792"/>
            <a:chOff x="0" y="0"/>
            <a:chExt cx="812800" cy="698500"/>
          </a:xfrm>
        </p:grpSpPr>
        <p:sp>
          <p:nvSpPr>
            <p:cNvPr name="Freeform 29" id="29"/>
            <p:cNvSpPr/>
            <p:nvPr/>
          </p:nvSpPr>
          <p:spPr>
            <a:xfrm flipH="false" flipV="false" rot="0">
              <a:off x="9701" y="0"/>
              <a:ext cx="793399" cy="698500"/>
            </a:xfrm>
            <a:custGeom>
              <a:avLst/>
              <a:gdLst/>
              <a:ahLst/>
              <a:cxnLst/>
              <a:rect r="r" b="b" t="t" l="l"/>
              <a:pathLst>
                <a:path h="698500" w="793399">
                  <a:moveTo>
                    <a:pt x="777694" y="392915"/>
                  </a:moveTo>
                  <a:lnTo>
                    <a:pt x="625304" y="654835"/>
                  </a:lnTo>
                  <a:cubicBezTo>
                    <a:pt x="609575" y="681869"/>
                    <a:pt x="580658" y="698500"/>
                    <a:pt x="549381" y="698500"/>
                  </a:cubicBezTo>
                  <a:lnTo>
                    <a:pt x="244017" y="698500"/>
                  </a:lnTo>
                  <a:cubicBezTo>
                    <a:pt x="212740" y="698500"/>
                    <a:pt x="183823" y="681869"/>
                    <a:pt x="168094" y="654835"/>
                  </a:cubicBezTo>
                  <a:lnTo>
                    <a:pt x="15704" y="392915"/>
                  </a:lnTo>
                  <a:cubicBezTo>
                    <a:pt x="0" y="365923"/>
                    <a:pt x="0" y="332577"/>
                    <a:pt x="15704" y="305585"/>
                  </a:cubicBezTo>
                  <a:lnTo>
                    <a:pt x="168094" y="43665"/>
                  </a:lnTo>
                  <a:cubicBezTo>
                    <a:pt x="183823" y="16631"/>
                    <a:pt x="212740" y="0"/>
                    <a:pt x="244017" y="0"/>
                  </a:cubicBezTo>
                  <a:lnTo>
                    <a:pt x="549381" y="0"/>
                  </a:lnTo>
                  <a:cubicBezTo>
                    <a:pt x="580658" y="0"/>
                    <a:pt x="609575" y="16631"/>
                    <a:pt x="625304" y="43665"/>
                  </a:cubicBezTo>
                  <a:lnTo>
                    <a:pt x="777694" y="305585"/>
                  </a:lnTo>
                  <a:cubicBezTo>
                    <a:pt x="793398" y="332577"/>
                    <a:pt x="793398" y="365923"/>
                    <a:pt x="777694" y="392915"/>
                  </a:cubicBezTo>
                  <a:close/>
                </a:path>
              </a:pathLst>
            </a:custGeom>
            <a:solidFill>
              <a:srgbClr val="16578D"/>
            </a:solidFill>
            <a:ln cap="rnd">
              <a:noFill/>
              <a:prstDash val="solid"/>
              <a:round/>
            </a:ln>
          </p:spPr>
        </p:sp>
        <p:sp>
          <p:nvSpPr>
            <p:cNvPr name="TextBox 30" id="30"/>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1" id="31"/>
          <p:cNvSpPr/>
          <p:nvPr/>
        </p:nvSpPr>
        <p:spPr>
          <a:xfrm flipH="false" flipV="false" rot="0">
            <a:off x="14043734" y="9851941"/>
            <a:ext cx="6154891" cy="592292"/>
          </a:xfrm>
          <a:custGeom>
            <a:avLst/>
            <a:gdLst/>
            <a:ahLst/>
            <a:cxnLst/>
            <a:rect r="r" b="b" t="t" l="l"/>
            <a:pathLst>
              <a:path h="592292" w="6154891">
                <a:moveTo>
                  <a:pt x="0" y="0"/>
                </a:moveTo>
                <a:lnTo>
                  <a:pt x="6154891" y="0"/>
                </a:lnTo>
                <a:lnTo>
                  <a:pt x="6154891" y="592292"/>
                </a:lnTo>
                <a:lnTo>
                  <a:pt x="0" y="592292"/>
                </a:lnTo>
                <a:lnTo>
                  <a:pt x="0" y="0"/>
                </a:lnTo>
                <a:close/>
              </a:path>
            </a:pathLst>
          </a:custGeom>
          <a:blipFill>
            <a:blip r:embed="rId5">
              <a:extLst>
                <a:ext uri="{96DAC541-7B7A-43D3-8B79-37D633B846F1}">
                  <asvg:svgBlip xmlns:asvg="http://schemas.microsoft.com/office/drawing/2016/SVG/main" r:embed="rId6"/>
                </a:ext>
              </a:extLst>
            </a:blip>
            <a:stretch>
              <a:fillRect l="0" t="-478956" r="-11191" b="-115767"/>
            </a:stretch>
          </a:blipFill>
        </p:spPr>
      </p:sp>
      <p:grpSp>
        <p:nvGrpSpPr>
          <p:cNvPr name="Group 32" id="32"/>
          <p:cNvGrpSpPr/>
          <p:nvPr/>
        </p:nvGrpSpPr>
        <p:grpSpPr>
          <a:xfrm rot="0">
            <a:off x="16883015" y="306811"/>
            <a:ext cx="2809969" cy="2414817"/>
            <a:chOff x="0" y="0"/>
            <a:chExt cx="812800" cy="698500"/>
          </a:xfrm>
        </p:grpSpPr>
        <p:sp>
          <p:nvSpPr>
            <p:cNvPr name="Freeform 33" id="33"/>
            <p:cNvSpPr/>
            <p:nvPr/>
          </p:nvSpPr>
          <p:spPr>
            <a:xfrm flipH="false" flipV="false" rot="0">
              <a:off x="4762" y="0"/>
              <a:ext cx="803277" cy="698500"/>
            </a:xfrm>
            <a:custGeom>
              <a:avLst/>
              <a:gdLst/>
              <a:ahLst/>
              <a:cxnLst/>
              <a:rect r="r" b="b" t="t" l="l"/>
              <a:pathLst>
                <a:path h="698500" w="803277">
                  <a:moveTo>
                    <a:pt x="795568" y="370683"/>
                  </a:moveTo>
                  <a:lnTo>
                    <a:pt x="617308" y="677067"/>
                  </a:lnTo>
                  <a:cubicBezTo>
                    <a:pt x="609588" y="690337"/>
                    <a:pt x="595394" y="698500"/>
                    <a:pt x="580042" y="698500"/>
                  </a:cubicBezTo>
                  <a:lnTo>
                    <a:pt x="223234" y="698500"/>
                  </a:lnTo>
                  <a:cubicBezTo>
                    <a:pt x="207882" y="698500"/>
                    <a:pt x="193688" y="690337"/>
                    <a:pt x="185968" y="677067"/>
                  </a:cubicBezTo>
                  <a:lnTo>
                    <a:pt x="7708" y="370683"/>
                  </a:lnTo>
                  <a:cubicBezTo>
                    <a:pt x="0" y="357434"/>
                    <a:pt x="0" y="341066"/>
                    <a:pt x="7708" y="327817"/>
                  </a:cubicBezTo>
                  <a:lnTo>
                    <a:pt x="185968" y="21433"/>
                  </a:lnTo>
                  <a:cubicBezTo>
                    <a:pt x="193688" y="8163"/>
                    <a:pt x="207882" y="0"/>
                    <a:pt x="223234" y="0"/>
                  </a:cubicBezTo>
                  <a:lnTo>
                    <a:pt x="580042" y="0"/>
                  </a:lnTo>
                  <a:cubicBezTo>
                    <a:pt x="595394" y="0"/>
                    <a:pt x="609588" y="8163"/>
                    <a:pt x="617308" y="21433"/>
                  </a:cubicBezTo>
                  <a:lnTo>
                    <a:pt x="795568" y="327817"/>
                  </a:lnTo>
                  <a:cubicBezTo>
                    <a:pt x="803276" y="341066"/>
                    <a:pt x="803276" y="357434"/>
                    <a:pt x="795568" y="370683"/>
                  </a:cubicBezTo>
                  <a:close/>
                </a:path>
              </a:pathLst>
            </a:custGeom>
            <a:solidFill>
              <a:srgbClr val="000000">
                <a:alpha val="0"/>
              </a:srgbClr>
            </a:solidFill>
            <a:ln w="28575" cap="sq">
              <a:solidFill>
                <a:srgbClr val="F48924"/>
              </a:solidFill>
              <a:prstDash val="solid"/>
              <a:miter/>
            </a:ln>
          </p:spPr>
        </p:sp>
        <p:sp>
          <p:nvSpPr>
            <p:cNvPr name="TextBox 34" id="34"/>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5" id="35"/>
          <p:cNvSpPr/>
          <p:nvPr/>
        </p:nvSpPr>
        <p:spPr>
          <a:xfrm flipH="false" flipV="false" rot="0">
            <a:off x="5232267" y="3027443"/>
            <a:ext cx="761072" cy="761072"/>
          </a:xfrm>
          <a:custGeom>
            <a:avLst/>
            <a:gdLst/>
            <a:ahLst/>
            <a:cxnLst/>
            <a:rect r="r" b="b" t="t" l="l"/>
            <a:pathLst>
              <a:path h="761072" w="761072">
                <a:moveTo>
                  <a:pt x="0" y="0"/>
                </a:moveTo>
                <a:lnTo>
                  <a:pt x="761072" y="0"/>
                </a:lnTo>
                <a:lnTo>
                  <a:pt x="761072" y="761072"/>
                </a:lnTo>
                <a:lnTo>
                  <a:pt x="0" y="7610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0">
            <a:off x="6442863" y="5177675"/>
            <a:ext cx="1014874" cy="1178373"/>
          </a:xfrm>
          <a:custGeom>
            <a:avLst/>
            <a:gdLst/>
            <a:ahLst/>
            <a:cxnLst/>
            <a:rect r="r" b="b" t="t" l="l"/>
            <a:pathLst>
              <a:path h="1178373" w="1014874">
                <a:moveTo>
                  <a:pt x="0" y="0"/>
                </a:moveTo>
                <a:lnTo>
                  <a:pt x="1014874" y="0"/>
                </a:lnTo>
                <a:lnTo>
                  <a:pt x="1014874" y="1178373"/>
                </a:lnTo>
                <a:lnTo>
                  <a:pt x="0" y="1178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0">
            <a:off x="5389489" y="7989345"/>
            <a:ext cx="816565" cy="777778"/>
          </a:xfrm>
          <a:custGeom>
            <a:avLst/>
            <a:gdLst/>
            <a:ahLst/>
            <a:cxnLst/>
            <a:rect r="r" b="b" t="t" l="l"/>
            <a:pathLst>
              <a:path h="777778" w="816565">
                <a:moveTo>
                  <a:pt x="0" y="0"/>
                </a:moveTo>
                <a:lnTo>
                  <a:pt x="816565" y="0"/>
                </a:lnTo>
                <a:lnTo>
                  <a:pt x="816565" y="777778"/>
                </a:lnTo>
                <a:lnTo>
                  <a:pt x="0" y="7777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0">
            <a:off x="-675504" y="10059862"/>
            <a:ext cx="1351009" cy="454277"/>
          </a:xfrm>
          <a:custGeom>
            <a:avLst/>
            <a:gdLst/>
            <a:ahLst/>
            <a:cxnLst/>
            <a:rect r="r" b="b" t="t" l="l"/>
            <a:pathLst>
              <a:path h="454277" w="1351009">
                <a:moveTo>
                  <a:pt x="0" y="0"/>
                </a:moveTo>
                <a:lnTo>
                  <a:pt x="1351008" y="0"/>
                </a:lnTo>
                <a:lnTo>
                  <a:pt x="1351008" y="454276"/>
                </a:lnTo>
                <a:lnTo>
                  <a:pt x="0" y="45427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9" id="39"/>
          <p:cNvSpPr txBox="true"/>
          <p:nvPr/>
        </p:nvSpPr>
        <p:spPr>
          <a:xfrm rot="0">
            <a:off x="7491359" y="714120"/>
            <a:ext cx="7899258" cy="1895475"/>
          </a:xfrm>
          <a:prstGeom prst="rect">
            <a:avLst/>
          </a:prstGeom>
        </p:spPr>
        <p:txBody>
          <a:bodyPr anchor="t" rtlCol="false" tIns="0" lIns="0" bIns="0" rIns="0">
            <a:spAutoFit/>
          </a:bodyPr>
          <a:lstStyle/>
          <a:p>
            <a:pPr algn="ctr" marL="0" indent="0" lvl="0">
              <a:lnSpc>
                <a:spcPts val="7500"/>
              </a:lnSpc>
              <a:spcBef>
                <a:spcPct val="0"/>
              </a:spcBef>
            </a:pPr>
            <a:r>
              <a:rPr lang="en-US" b="true" sz="6000">
                <a:solidFill>
                  <a:srgbClr val="243B55"/>
                </a:solidFill>
                <a:latin typeface="Montserrat Bold"/>
                <a:ea typeface="Montserrat Bold"/>
                <a:cs typeface="Montserrat Bold"/>
                <a:sym typeface="Montserrat Bold"/>
              </a:rPr>
              <a:t>DATASET OVERVIEW</a:t>
            </a:r>
          </a:p>
        </p:txBody>
      </p:sp>
      <p:sp>
        <p:nvSpPr>
          <p:cNvPr name="TextBox 40" id="40"/>
          <p:cNvSpPr txBox="true"/>
          <p:nvPr/>
        </p:nvSpPr>
        <p:spPr>
          <a:xfrm rot="0">
            <a:off x="9737728" y="3969297"/>
            <a:ext cx="6090793" cy="290195"/>
          </a:xfrm>
          <a:prstGeom prst="rect">
            <a:avLst/>
          </a:prstGeom>
        </p:spPr>
        <p:txBody>
          <a:bodyPr anchor="t" rtlCol="false" tIns="0" lIns="0" bIns="0" rIns="0">
            <a:spAutoFit/>
          </a:bodyPr>
          <a:lstStyle/>
          <a:p>
            <a:pPr algn="l">
              <a:lnSpc>
                <a:spcPts val="2380"/>
              </a:lnSpc>
            </a:pPr>
            <a:r>
              <a:rPr lang="en-US" sz="1700">
                <a:solidFill>
                  <a:srgbClr val="1D1A1B"/>
                </a:solidFill>
                <a:latin typeface="Public Sans"/>
                <a:ea typeface="Public Sans"/>
                <a:cs typeface="Public Sans"/>
                <a:sym typeface="Public Sans"/>
              </a:rPr>
              <a:t>UCI Machine Learning Repository</a:t>
            </a:r>
          </a:p>
        </p:txBody>
      </p:sp>
      <p:sp>
        <p:nvSpPr>
          <p:cNvPr name="TextBox 41" id="41"/>
          <p:cNvSpPr txBox="true"/>
          <p:nvPr/>
        </p:nvSpPr>
        <p:spPr>
          <a:xfrm rot="0">
            <a:off x="9737728" y="6044263"/>
            <a:ext cx="6090793" cy="2357120"/>
          </a:xfrm>
          <a:prstGeom prst="rect">
            <a:avLst/>
          </a:prstGeom>
        </p:spPr>
        <p:txBody>
          <a:bodyPr anchor="t" rtlCol="false" tIns="0" lIns="0" bIns="0" rIns="0">
            <a:spAutoFit/>
          </a:bodyPr>
          <a:lstStyle/>
          <a:p>
            <a:pPr algn="l" marL="367034" indent="-183517" lvl="1">
              <a:lnSpc>
                <a:spcPts val="2380"/>
              </a:lnSpc>
              <a:buFont typeface="Arial"/>
              <a:buChar char="•"/>
            </a:pPr>
            <a:r>
              <a:rPr lang="en-US" sz="1700">
                <a:solidFill>
                  <a:srgbClr val="1D1A1B"/>
                </a:solidFill>
                <a:latin typeface="Public Sans"/>
                <a:ea typeface="Public Sans"/>
                <a:cs typeface="Public Sans"/>
                <a:sym typeface="Public Sans"/>
              </a:rPr>
              <a:t>Contains: 30,000 customer records with financial history.</a:t>
            </a:r>
          </a:p>
          <a:p>
            <a:pPr algn="l" marL="367034" indent="-183517" lvl="1">
              <a:lnSpc>
                <a:spcPts val="2380"/>
              </a:lnSpc>
              <a:buFont typeface="Arial"/>
              <a:buChar char="•"/>
            </a:pPr>
            <a:r>
              <a:rPr lang="en-US" sz="1700">
                <a:solidFill>
                  <a:srgbClr val="1D1A1B"/>
                </a:solidFill>
                <a:latin typeface="Public Sans"/>
                <a:ea typeface="Public Sans"/>
                <a:cs typeface="Public Sans"/>
                <a:sym typeface="Public Sans"/>
              </a:rPr>
              <a:t>Features:</a:t>
            </a:r>
          </a:p>
          <a:p>
            <a:pPr algn="l" marL="367034" indent="-183517" lvl="1">
              <a:lnSpc>
                <a:spcPts val="2380"/>
              </a:lnSpc>
              <a:buFont typeface="Arial"/>
              <a:buChar char="•"/>
            </a:pPr>
            <a:r>
              <a:rPr lang="en-US" sz="1700">
                <a:solidFill>
                  <a:srgbClr val="1D1A1B"/>
                </a:solidFill>
                <a:latin typeface="Public Sans"/>
                <a:ea typeface="Public Sans"/>
                <a:cs typeface="Public Sans"/>
                <a:sym typeface="Public Sans"/>
              </a:rPr>
              <a:t>Demographic data (age, gender, etc.)</a:t>
            </a:r>
          </a:p>
          <a:p>
            <a:pPr algn="l" marL="367034" indent="-183517" lvl="1">
              <a:lnSpc>
                <a:spcPts val="2380"/>
              </a:lnSpc>
              <a:buFont typeface="Arial"/>
              <a:buChar char="•"/>
            </a:pPr>
            <a:r>
              <a:rPr lang="en-US" sz="1700">
                <a:solidFill>
                  <a:srgbClr val="1D1A1B"/>
                </a:solidFill>
                <a:latin typeface="Public Sans"/>
                <a:ea typeface="Public Sans"/>
                <a:cs typeface="Public Sans"/>
                <a:sym typeface="Public Sans"/>
              </a:rPr>
              <a:t>Credit history &amp; payment behavior</a:t>
            </a:r>
          </a:p>
          <a:p>
            <a:pPr algn="l" marL="367034" indent="-183517" lvl="1">
              <a:lnSpc>
                <a:spcPts val="2380"/>
              </a:lnSpc>
              <a:buFont typeface="Arial"/>
              <a:buChar char="•"/>
            </a:pPr>
            <a:r>
              <a:rPr lang="en-US" sz="1700">
                <a:solidFill>
                  <a:srgbClr val="1D1A1B"/>
                </a:solidFill>
                <a:latin typeface="Public Sans"/>
                <a:ea typeface="Public Sans"/>
                <a:cs typeface="Public Sans"/>
                <a:sym typeface="Public Sans"/>
              </a:rPr>
              <a:t>Credit limits and bill amounts</a:t>
            </a:r>
          </a:p>
          <a:p>
            <a:pPr algn="l" marL="367034" indent="-183517" lvl="1">
              <a:lnSpc>
                <a:spcPts val="2380"/>
              </a:lnSpc>
              <a:buFont typeface="Arial"/>
              <a:buChar char="•"/>
            </a:pPr>
            <a:r>
              <a:rPr lang="en-US" sz="1700">
                <a:solidFill>
                  <a:srgbClr val="1D1A1B"/>
                </a:solidFill>
                <a:latin typeface="Public Sans"/>
                <a:ea typeface="Public Sans"/>
                <a:cs typeface="Public Sans"/>
                <a:sym typeface="Public Sans"/>
              </a:rPr>
              <a:t>Target Variable: "default" (1 = Default, 0 = No Default)</a:t>
            </a:r>
          </a:p>
          <a:p>
            <a:pPr algn="l">
              <a:lnSpc>
                <a:spcPts val="2380"/>
              </a:lnSpc>
            </a:pPr>
          </a:p>
        </p:txBody>
      </p:sp>
      <p:sp>
        <p:nvSpPr>
          <p:cNvPr name="TextBox 42" id="42"/>
          <p:cNvSpPr txBox="true"/>
          <p:nvPr/>
        </p:nvSpPr>
        <p:spPr>
          <a:xfrm rot="0">
            <a:off x="9737728" y="3287254"/>
            <a:ext cx="5465646" cy="431800"/>
          </a:xfrm>
          <a:prstGeom prst="rect">
            <a:avLst/>
          </a:prstGeom>
        </p:spPr>
        <p:txBody>
          <a:bodyPr anchor="t" rtlCol="false" tIns="0" lIns="0" bIns="0" rIns="0">
            <a:spAutoFit/>
          </a:bodyPr>
          <a:lstStyle/>
          <a:p>
            <a:pPr algn="l">
              <a:lnSpc>
                <a:spcPts val="3499"/>
              </a:lnSpc>
            </a:pPr>
            <a:r>
              <a:rPr lang="en-US" sz="2499" b="true">
                <a:solidFill>
                  <a:srgbClr val="243B55"/>
                </a:solidFill>
                <a:latin typeface="Public Sans Bold"/>
                <a:ea typeface="Public Sans Bold"/>
                <a:cs typeface="Public Sans Bold"/>
                <a:sym typeface="Public Sans Bold"/>
              </a:rPr>
              <a:t>SOURCE</a:t>
            </a:r>
          </a:p>
        </p:txBody>
      </p:sp>
      <p:sp>
        <p:nvSpPr>
          <p:cNvPr name="TextBox 43" id="43"/>
          <p:cNvSpPr txBox="true"/>
          <p:nvPr/>
        </p:nvSpPr>
        <p:spPr>
          <a:xfrm rot="0">
            <a:off x="9737728" y="5362220"/>
            <a:ext cx="5465646" cy="431800"/>
          </a:xfrm>
          <a:prstGeom prst="rect">
            <a:avLst/>
          </a:prstGeom>
        </p:spPr>
        <p:txBody>
          <a:bodyPr anchor="t" rtlCol="false" tIns="0" lIns="0" bIns="0" rIns="0">
            <a:spAutoFit/>
          </a:bodyPr>
          <a:lstStyle/>
          <a:p>
            <a:pPr algn="l">
              <a:lnSpc>
                <a:spcPts val="3499"/>
              </a:lnSpc>
            </a:pPr>
            <a:r>
              <a:rPr lang="en-US" sz="2499" b="true">
                <a:solidFill>
                  <a:srgbClr val="243B55"/>
                </a:solidFill>
                <a:latin typeface="Public Sans Bold"/>
                <a:ea typeface="Public Sans Bold"/>
                <a:cs typeface="Public Sans Bold"/>
                <a:sym typeface="Public Sans Bold"/>
              </a:rPr>
              <a:t>ABOUT THE DATASET</a:t>
            </a:r>
          </a:p>
        </p:txBody>
      </p:sp>
      <p:sp>
        <p:nvSpPr>
          <p:cNvPr name="Freeform 44" id="44"/>
          <p:cNvSpPr/>
          <p:nvPr/>
        </p:nvSpPr>
        <p:spPr>
          <a:xfrm flipH="false" flipV="false" rot="0">
            <a:off x="4271153" y="9961423"/>
            <a:ext cx="961113" cy="651154"/>
          </a:xfrm>
          <a:custGeom>
            <a:avLst/>
            <a:gdLst/>
            <a:ahLst/>
            <a:cxnLst/>
            <a:rect r="r" b="b" t="t" l="l"/>
            <a:pathLst>
              <a:path h="651154" w="961113">
                <a:moveTo>
                  <a:pt x="0" y="0"/>
                </a:moveTo>
                <a:lnTo>
                  <a:pt x="961114" y="0"/>
                </a:lnTo>
                <a:lnTo>
                  <a:pt x="961114" y="651154"/>
                </a:lnTo>
                <a:lnTo>
                  <a:pt x="0" y="6511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43720" y="3273975"/>
            <a:ext cx="10502929" cy="9025955"/>
            <a:chOff x="0" y="0"/>
            <a:chExt cx="812800" cy="698500"/>
          </a:xfrm>
        </p:grpSpPr>
        <p:sp>
          <p:nvSpPr>
            <p:cNvPr name="Freeform 3" id="3"/>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48924"/>
            </a:solidFill>
            <a:ln cap="rnd">
              <a:noFill/>
              <a:prstDash val="solid"/>
              <a:round/>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true" rot="0">
            <a:off x="9562753" y="9348534"/>
            <a:ext cx="3759752" cy="3332081"/>
          </a:xfrm>
          <a:custGeom>
            <a:avLst/>
            <a:gdLst/>
            <a:ahLst/>
            <a:cxnLst/>
            <a:rect r="r" b="b" t="t" l="l"/>
            <a:pathLst>
              <a:path h="3332081" w="3759752">
                <a:moveTo>
                  <a:pt x="0" y="3332081"/>
                </a:moveTo>
                <a:lnTo>
                  <a:pt x="3759752" y="3332081"/>
                </a:lnTo>
                <a:lnTo>
                  <a:pt x="3759752" y="0"/>
                </a:lnTo>
                <a:lnTo>
                  <a:pt x="0" y="0"/>
                </a:lnTo>
                <a:lnTo>
                  <a:pt x="0" y="3332081"/>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038415" y="3810817"/>
            <a:ext cx="3389686" cy="2665365"/>
            <a:chOff x="0" y="0"/>
            <a:chExt cx="696717" cy="547840"/>
          </a:xfrm>
        </p:grpSpPr>
        <p:sp>
          <p:nvSpPr>
            <p:cNvPr name="Freeform 7" id="7"/>
            <p:cNvSpPr/>
            <p:nvPr/>
          </p:nvSpPr>
          <p:spPr>
            <a:xfrm flipH="false" flipV="false" rot="0">
              <a:off x="8289" y="0"/>
              <a:ext cx="680138" cy="547840"/>
            </a:xfrm>
            <a:custGeom>
              <a:avLst/>
              <a:gdLst/>
              <a:ahLst/>
              <a:cxnLst/>
              <a:rect r="r" b="b" t="t" l="l"/>
              <a:pathLst>
                <a:path h="547840" w="680138">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name="TextBox 8" id="8"/>
            <p:cNvSpPr txBox="true"/>
            <p:nvPr/>
          </p:nvSpPr>
          <p:spPr>
            <a:xfrm>
              <a:off x="114300" y="-47625"/>
              <a:ext cx="468117" cy="59546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7353578">
            <a:off x="1207125" y="8414815"/>
            <a:ext cx="6279545" cy="1610757"/>
          </a:xfrm>
          <a:custGeom>
            <a:avLst/>
            <a:gdLst/>
            <a:ahLst/>
            <a:cxnLst/>
            <a:rect r="r" b="b" t="t" l="l"/>
            <a:pathLst>
              <a:path h="1610757" w="6279545">
                <a:moveTo>
                  <a:pt x="0" y="0"/>
                </a:moveTo>
                <a:lnTo>
                  <a:pt x="6279545" y="0"/>
                </a:lnTo>
                <a:lnTo>
                  <a:pt x="6279545" y="1610757"/>
                </a:lnTo>
                <a:lnTo>
                  <a:pt x="0" y="1610757"/>
                </a:lnTo>
                <a:lnTo>
                  <a:pt x="0" y="0"/>
                </a:lnTo>
                <a:close/>
              </a:path>
            </a:pathLst>
          </a:custGeom>
          <a:blipFill>
            <a:blip r:embed="rId4">
              <a:alphaModFix amt="35000"/>
            </a:blip>
            <a:stretch>
              <a:fillRect l="0" t="-1167" r="0" b="-1167"/>
            </a:stretch>
          </a:blipFill>
        </p:spPr>
      </p:sp>
      <p:grpSp>
        <p:nvGrpSpPr>
          <p:cNvPr name="Group 10" id="10"/>
          <p:cNvGrpSpPr/>
          <p:nvPr/>
        </p:nvGrpSpPr>
        <p:grpSpPr>
          <a:xfrm rot="0">
            <a:off x="1978345" y="6920033"/>
            <a:ext cx="3730241" cy="3205676"/>
            <a:chOff x="0" y="0"/>
            <a:chExt cx="812800" cy="698500"/>
          </a:xfrm>
        </p:grpSpPr>
        <p:sp>
          <p:nvSpPr>
            <p:cNvPr name="Freeform 11" id="11"/>
            <p:cNvSpPr/>
            <p:nvPr/>
          </p:nvSpPr>
          <p:spPr>
            <a:xfrm flipH="false" flipV="false" rot="0">
              <a:off x="3587" y="0"/>
              <a:ext cx="805626" cy="698500"/>
            </a:xfrm>
            <a:custGeom>
              <a:avLst/>
              <a:gdLst/>
              <a:ahLst/>
              <a:cxnLst/>
              <a:rect r="r" b="b" t="t" l="l"/>
              <a:pathLst>
                <a:path h="698500" w="805626">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12" id="12"/>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4451356" y="2283375"/>
            <a:ext cx="10159941" cy="8731199"/>
            <a:chOff x="0" y="0"/>
            <a:chExt cx="812800" cy="698500"/>
          </a:xfrm>
        </p:grpSpPr>
        <p:sp>
          <p:nvSpPr>
            <p:cNvPr name="Freeform 14" id="14"/>
            <p:cNvSpPr/>
            <p:nvPr/>
          </p:nvSpPr>
          <p:spPr>
            <a:xfrm flipH="false" flipV="false" rot="0">
              <a:off x="5268" y="0"/>
              <a:ext cx="802265" cy="698500"/>
            </a:xfrm>
            <a:custGeom>
              <a:avLst/>
              <a:gdLst/>
              <a:ahLst/>
              <a:cxnLst/>
              <a:rect r="r" b="b" t="t" l="l"/>
              <a:pathLst>
                <a:path h="698500" w="802265">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5"/>
              <a:stretch>
                <a:fillRect l="-15443" t="0" r="-15443" b="0"/>
              </a:stretch>
            </a:blipFill>
            <a:ln w="95250" cap="rnd">
              <a:solidFill>
                <a:srgbClr val="FFFFFF"/>
              </a:solidFill>
              <a:prstDash val="solid"/>
              <a:round/>
            </a:ln>
          </p:spPr>
        </p:sp>
      </p:grpSp>
      <p:sp>
        <p:nvSpPr>
          <p:cNvPr name="TextBox 15" id="15"/>
          <p:cNvSpPr txBox="true"/>
          <p:nvPr/>
        </p:nvSpPr>
        <p:spPr>
          <a:xfrm rot="0">
            <a:off x="2963319" y="454575"/>
            <a:ext cx="9251175" cy="1828800"/>
          </a:xfrm>
          <a:prstGeom prst="rect">
            <a:avLst/>
          </a:prstGeom>
        </p:spPr>
        <p:txBody>
          <a:bodyPr anchor="t" rtlCol="false" tIns="0" lIns="0" bIns="0" rIns="0">
            <a:spAutoFit/>
          </a:bodyPr>
          <a:lstStyle/>
          <a:p>
            <a:pPr algn="ctr">
              <a:lnSpc>
                <a:spcPts val="7200"/>
              </a:lnSpc>
            </a:pPr>
            <a:r>
              <a:rPr lang="en-US" b="true" sz="6000">
                <a:solidFill>
                  <a:srgbClr val="243B55"/>
                </a:solidFill>
                <a:latin typeface="Montserrat Bold"/>
                <a:ea typeface="Montserrat Bold"/>
                <a:cs typeface="Montserrat Bold"/>
                <a:sym typeface="Montserrat Bold"/>
              </a:rPr>
              <a:t>DATA PREPROCESSING</a:t>
            </a:r>
          </a:p>
        </p:txBody>
      </p:sp>
      <p:grpSp>
        <p:nvGrpSpPr>
          <p:cNvPr name="Group 16" id="16"/>
          <p:cNvGrpSpPr/>
          <p:nvPr/>
        </p:nvGrpSpPr>
        <p:grpSpPr>
          <a:xfrm rot="0">
            <a:off x="11442629" y="-5751980"/>
            <a:ext cx="10502929" cy="9025955"/>
            <a:chOff x="0" y="0"/>
            <a:chExt cx="812800" cy="698500"/>
          </a:xfrm>
        </p:grpSpPr>
        <p:sp>
          <p:nvSpPr>
            <p:cNvPr name="Freeform 17" id="17"/>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name="TextBox 18" id="18"/>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13573908" y="-4096368"/>
            <a:ext cx="8000049" cy="6875042"/>
            <a:chOff x="0" y="0"/>
            <a:chExt cx="812800" cy="698500"/>
          </a:xfrm>
        </p:grpSpPr>
        <p:sp>
          <p:nvSpPr>
            <p:cNvPr name="Freeform 20" id="20"/>
            <p:cNvSpPr/>
            <p:nvPr/>
          </p:nvSpPr>
          <p:spPr>
            <a:xfrm flipH="false" flipV="false" rot="0">
              <a:off x="6318" y="0"/>
              <a:ext cx="800164" cy="698500"/>
            </a:xfrm>
            <a:custGeom>
              <a:avLst/>
              <a:gdLst/>
              <a:ahLst/>
              <a:cxnLst/>
              <a:rect r="r" b="b" t="t" l="l"/>
              <a:pathLst>
                <a:path h="698500" w="800164">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name="TextBox 21" id="21"/>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2" id="22"/>
          <p:cNvGrpSpPr/>
          <p:nvPr/>
        </p:nvGrpSpPr>
        <p:grpSpPr>
          <a:xfrm rot="0">
            <a:off x="15925325" y="440431"/>
            <a:ext cx="3297214" cy="2833543"/>
            <a:chOff x="0" y="0"/>
            <a:chExt cx="812800" cy="698500"/>
          </a:xfrm>
        </p:grpSpPr>
        <p:sp>
          <p:nvSpPr>
            <p:cNvPr name="Freeform 23" id="23"/>
            <p:cNvSpPr/>
            <p:nvPr/>
          </p:nvSpPr>
          <p:spPr>
            <a:xfrm flipH="false" flipV="false" rot="0">
              <a:off x="4058" y="0"/>
              <a:ext cx="804684" cy="698500"/>
            </a:xfrm>
            <a:custGeom>
              <a:avLst/>
              <a:gdLst/>
              <a:ahLst/>
              <a:cxnLst/>
              <a:rect r="r" b="b" t="t" l="l"/>
              <a:pathLst>
                <a:path h="698500" w="804684">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24" id="24"/>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5" id="25"/>
          <p:cNvSpPr/>
          <p:nvPr/>
        </p:nvSpPr>
        <p:spPr>
          <a:xfrm flipH="false" flipV="false" rot="0">
            <a:off x="-988600" y="-658846"/>
            <a:ext cx="2966944" cy="2570115"/>
          </a:xfrm>
          <a:custGeom>
            <a:avLst/>
            <a:gdLst/>
            <a:ahLst/>
            <a:cxnLst/>
            <a:rect r="r" b="b" t="t" l="l"/>
            <a:pathLst>
              <a:path h="2570115" w="2966944">
                <a:moveTo>
                  <a:pt x="0" y="0"/>
                </a:moveTo>
                <a:lnTo>
                  <a:pt x="2966945" y="0"/>
                </a:lnTo>
                <a:lnTo>
                  <a:pt x="2966945" y="2570115"/>
                </a:lnTo>
                <a:lnTo>
                  <a:pt x="0" y="2570115"/>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675504" y="10059862"/>
            <a:ext cx="1351009" cy="454277"/>
          </a:xfrm>
          <a:custGeom>
            <a:avLst/>
            <a:gdLst/>
            <a:ahLst/>
            <a:cxnLst/>
            <a:rect r="r" b="b" t="t" l="l"/>
            <a:pathLst>
              <a:path h="454277" w="1351009">
                <a:moveTo>
                  <a:pt x="0" y="0"/>
                </a:moveTo>
                <a:lnTo>
                  <a:pt x="1351008" y="0"/>
                </a:lnTo>
                <a:lnTo>
                  <a:pt x="1351008" y="454276"/>
                </a:lnTo>
                <a:lnTo>
                  <a:pt x="0" y="454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573908" y="-444369"/>
            <a:ext cx="1177504" cy="797759"/>
          </a:xfrm>
          <a:custGeom>
            <a:avLst/>
            <a:gdLst/>
            <a:ahLst/>
            <a:cxnLst/>
            <a:rect r="r" b="b" t="t" l="l"/>
            <a:pathLst>
              <a:path h="797759" w="1177504">
                <a:moveTo>
                  <a:pt x="0" y="0"/>
                </a:moveTo>
                <a:lnTo>
                  <a:pt x="1177504" y="0"/>
                </a:lnTo>
                <a:lnTo>
                  <a:pt x="1177504" y="797760"/>
                </a:lnTo>
                <a:lnTo>
                  <a:pt x="0" y="797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10800000">
            <a:off x="-308460" y="-758506"/>
            <a:ext cx="2164275" cy="1111896"/>
          </a:xfrm>
          <a:custGeom>
            <a:avLst/>
            <a:gdLst/>
            <a:ahLst/>
            <a:cxnLst/>
            <a:rect r="r" b="b" t="t" l="l"/>
            <a:pathLst>
              <a:path h="1111896" w="2164275">
                <a:moveTo>
                  <a:pt x="0" y="0"/>
                </a:moveTo>
                <a:lnTo>
                  <a:pt x="2164275" y="0"/>
                </a:lnTo>
                <a:lnTo>
                  <a:pt x="2164275" y="1111897"/>
                </a:lnTo>
                <a:lnTo>
                  <a:pt x="0" y="11118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true" rot="-10800000">
            <a:off x="16553467" y="9975766"/>
            <a:ext cx="2164275" cy="1111896"/>
          </a:xfrm>
          <a:custGeom>
            <a:avLst/>
            <a:gdLst/>
            <a:ahLst/>
            <a:cxnLst/>
            <a:rect r="r" b="b" t="t" l="l"/>
            <a:pathLst>
              <a:path h="1111896" w="2164275">
                <a:moveTo>
                  <a:pt x="0" y="1111896"/>
                </a:moveTo>
                <a:lnTo>
                  <a:pt x="2164275" y="1111896"/>
                </a:lnTo>
                <a:lnTo>
                  <a:pt x="2164275" y="0"/>
                </a:lnTo>
                <a:lnTo>
                  <a:pt x="0" y="0"/>
                </a:lnTo>
                <a:lnTo>
                  <a:pt x="0" y="1111896"/>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0" id="30"/>
          <p:cNvSpPr txBox="true"/>
          <p:nvPr/>
        </p:nvSpPr>
        <p:spPr>
          <a:xfrm rot="0">
            <a:off x="8003432" y="4231915"/>
            <a:ext cx="7747000" cy="273494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Removed target variable (“default”) from feature set.</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Encoded categorical variables using Label Encoding.</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Standardized numerical features using StandardScaler.</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Ad</a:t>
            </a:r>
            <a:r>
              <a:rPr lang="en-US" sz="2200">
                <a:solidFill>
                  <a:srgbClr val="1D1A1B"/>
                </a:solidFill>
                <a:latin typeface="Public Sans"/>
                <a:ea typeface="Public Sans"/>
                <a:cs typeface="Public Sans"/>
                <a:sym typeface="Public Sans"/>
              </a:rPr>
              <a:t>dressed class imbalance using SMOTE (Synthetic Minority Over-sampling Technique).</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Spl</a:t>
            </a:r>
            <a:r>
              <a:rPr lang="en-US" sz="2200">
                <a:solidFill>
                  <a:srgbClr val="1D1A1B"/>
                </a:solidFill>
                <a:latin typeface="Public Sans"/>
                <a:ea typeface="Public Sans"/>
                <a:cs typeface="Public Sans"/>
                <a:sym typeface="Public Sans"/>
              </a:rPr>
              <a:t>it data into training (80%) and testing (20%) sets.</a:t>
            </a:r>
          </a:p>
          <a:p>
            <a:pPr algn="l">
              <a:lnSpc>
                <a:spcPts val="308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43720" y="3273975"/>
            <a:ext cx="10502929" cy="9025955"/>
            <a:chOff x="0" y="0"/>
            <a:chExt cx="812800" cy="698500"/>
          </a:xfrm>
        </p:grpSpPr>
        <p:sp>
          <p:nvSpPr>
            <p:cNvPr name="Freeform 3" id="3"/>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48924"/>
            </a:solidFill>
            <a:ln cap="rnd">
              <a:noFill/>
              <a:prstDash val="solid"/>
              <a:round/>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true" rot="0">
            <a:off x="9562753" y="9348534"/>
            <a:ext cx="3759752" cy="3332081"/>
          </a:xfrm>
          <a:custGeom>
            <a:avLst/>
            <a:gdLst/>
            <a:ahLst/>
            <a:cxnLst/>
            <a:rect r="r" b="b" t="t" l="l"/>
            <a:pathLst>
              <a:path h="3332081" w="3759752">
                <a:moveTo>
                  <a:pt x="0" y="3332081"/>
                </a:moveTo>
                <a:lnTo>
                  <a:pt x="3759752" y="3332081"/>
                </a:lnTo>
                <a:lnTo>
                  <a:pt x="3759752" y="0"/>
                </a:lnTo>
                <a:lnTo>
                  <a:pt x="0" y="0"/>
                </a:lnTo>
                <a:lnTo>
                  <a:pt x="0" y="3332081"/>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038415" y="3810817"/>
            <a:ext cx="3389686" cy="2665365"/>
            <a:chOff x="0" y="0"/>
            <a:chExt cx="696717" cy="547840"/>
          </a:xfrm>
        </p:grpSpPr>
        <p:sp>
          <p:nvSpPr>
            <p:cNvPr name="Freeform 7" id="7"/>
            <p:cNvSpPr/>
            <p:nvPr/>
          </p:nvSpPr>
          <p:spPr>
            <a:xfrm flipH="false" flipV="false" rot="0">
              <a:off x="8289" y="0"/>
              <a:ext cx="680138" cy="547840"/>
            </a:xfrm>
            <a:custGeom>
              <a:avLst/>
              <a:gdLst/>
              <a:ahLst/>
              <a:cxnLst/>
              <a:rect r="r" b="b" t="t" l="l"/>
              <a:pathLst>
                <a:path h="547840" w="680138">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name="TextBox 8" id="8"/>
            <p:cNvSpPr txBox="true"/>
            <p:nvPr/>
          </p:nvSpPr>
          <p:spPr>
            <a:xfrm>
              <a:off x="114300" y="-47625"/>
              <a:ext cx="468117" cy="59546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7353578">
            <a:off x="1207125" y="8414815"/>
            <a:ext cx="6279545" cy="1610757"/>
          </a:xfrm>
          <a:custGeom>
            <a:avLst/>
            <a:gdLst/>
            <a:ahLst/>
            <a:cxnLst/>
            <a:rect r="r" b="b" t="t" l="l"/>
            <a:pathLst>
              <a:path h="1610757" w="6279545">
                <a:moveTo>
                  <a:pt x="0" y="0"/>
                </a:moveTo>
                <a:lnTo>
                  <a:pt x="6279545" y="0"/>
                </a:lnTo>
                <a:lnTo>
                  <a:pt x="6279545" y="1610757"/>
                </a:lnTo>
                <a:lnTo>
                  <a:pt x="0" y="1610757"/>
                </a:lnTo>
                <a:lnTo>
                  <a:pt x="0" y="0"/>
                </a:lnTo>
                <a:close/>
              </a:path>
            </a:pathLst>
          </a:custGeom>
          <a:blipFill>
            <a:blip r:embed="rId4">
              <a:alphaModFix amt="35000"/>
            </a:blip>
            <a:stretch>
              <a:fillRect l="0" t="-1167" r="0" b="-1167"/>
            </a:stretch>
          </a:blipFill>
        </p:spPr>
      </p:sp>
      <p:grpSp>
        <p:nvGrpSpPr>
          <p:cNvPr name="Group 10" id="10"/>
          <p:cNvGrpSpPr/>
          <p:nvPr/>
        </p:nvGrpSpPr>
        <p:grpSpPr>
          <a:xfrm rot="0">
            <a:off x="1978345" y="6920033"/>
            <a:ext cx="3730241" cy="3205676"/>
            <a:chOff x="0" y="0"/>
            <a:chExt cx="812800" cy="698500"/>
          </a:xfrm>
        </p:grpSpPr>
        <p:sp>
          <p:nvSpPr>
            <p:cNvPr name="Freeform 11" id="11"/>
            <p:cNvSpPr/>
            <p:nvPr/>
          </p:nvSpPr>
          <p:spPr>
            <a:xfrm flipH="false" flipV="false" rot="0">
              <a:off x="3587" y="0"/>
              <a:ext cx="805626" cy="698500"/>
            </a:xfrm>
            <a:custGeom>
              <a:avLst/>
              <a:gdLst/>
              <a:ahLst/>
              <a:cxnLst/>
              <a:rect r="r" b="b" t="t" l="l"/>
              <a:pathLst>
                <a:path h="698500" w="805626">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12" id="12"/>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4451356" y="2283375"/>
            <a:ext cx="10159941" cy="8731199"/>
            <a:chOff x="0" y="0"/>
            <a:chExt cx="812800" cy="698500"/>
          </a:xfrm>
        </p:grpSpPr>
        <p:sp>
          <p:nvSpPr>
            <p:cNvPr name="Freeform 14" id="14"/>
            <p:cNvSpPr/>
            <p:nvPr/>
          </p:nvSpPr>
          <p:spPr>
            <a:xfrm flipH="false" flipV="false" rot="0">
              <a:off x="5268" y="0"/>
              <a:ext cx="802265" cy="698500"/>
            </a:xfrm>
            <a:custGeom>
              <a:avLst/>
              <a:gdLst/>
              <a:ahLst/>
              <a:cxnLst/>
              <a:rect r="r" b="b" t="t" l="l"/>
              <a:pathLst>
                <a:path h="698500" w="802265">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5"/>
              <a:stretch>
                <a:fillRect l="-15443" t="0" r="-15443" b="0"/>
              </a:stretch>
            </a:blipFill>
            <a:ln w="95250" cap="rnd">
              <a:solidFill>
                <a:srgbClr val="FFFFFF"/>
              </a:solidFill>
              <a:prstDash val="solid"/>
              <a:round/>
            </a:ln>
          </p:spPr>
        </p:sp>
      </p:grpSp>
      <p:sp>
        <p:nvSpPr>
          <p:cNvPr name="TextBox 15" id="15"/>
          <p:cNvSpPr txBox="true"/>
          <p:nvPr/>
        </p:nvSpPr>
        <p:spPr>
          <a:xfrm rot="0">
            <a:off x="2963319" y="454575"/>
            <a:ext cx="9251175" cy="1828800"/>
          </a:xfrm>
          <a:prstGeom prst="rect">
            <a:avLst/>
          </a:prstGeom>
        </p:spPr>
        <p:txBody>
          <a:bodyPr anchor="t" rtlCol="false" tIns="0" lIns="0" bIns="0" rIns="0">
            <a:spAutoFit/>
          </a:bodyPr>
          <a:lstStyle/>
          <a:p>
            <a:pPr algn="ctr">
              <a:lnSpc>
                <a:spcPts val="7200"/>
              </a:lnSpc>
            </a:pPr>
            <a:r>
              <a:rPr lang="en-US" b="true" sz="6000">
                <a:solidFill>
                  <a:srgbClr val="243B55"/>
                </a:solidFill>
                <a:latin typeface="Montserrat Bold"/>
                <a:ea typeface="Montserrat Bold"/>
                <a:cs typeface="Montserrat Bold"/>
                <a:sym typeface="Montserrat Bold"/>
              </a:rPr>
              <a:t>MODEL 1 RANDOM FOREST CLASSIFIER</a:t>
            </a:r>
          </a:p>
        </p:txBody>
      </p:sp>
      <p:grpSp>
        <p:nvGrpSpPr>
          <p:cNvPr name="Group 16" id="16"/>
          <p:cNvGrpSpPr/>
          <p:nvPr/>
        </p:nvGrpSpPr>
        <p:grpSpPr>
          <a:xfrm rot="0">
            <a:off x="11442629" y="-5751980"/>
            <a:ext cx="10502929" cy="9025955"/>
            <a:chOff x="0" y="0"/>
            <a:chExt cx="812800" cy="698500"/>
          </a:xfrm>
        </p:grpSpPr>
        <p:sp>
          <p:nvSpPr>
            <p:cNvPr name="Freeform 17" id="17"/>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name="TextBox 18" id="18"/>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13573908" y="-4096368"/>
            <a:ext cx="8000049" cy="6875042"/>
            <a:chOff x="0" y="0"/>
            <a:chExt cx="812800" cy="698500"/>
          </a:xfrm>
        </p:grpSpPr>
        <p:sp>
          <p:nvSpPr>
            <p:cNvPr name="Freeform 20" id="20"/>
            <p:cNvSpPr/>
            <p:nvPr/>
          </p:nvSpPr>
          <p:spPr>
            <a:xfrm flipH="false" flipV="false" rot="0">
              <a:off x="6318" y="0"/>
              <a:ext cx="800164" cy="698500"/>
            </a:xfrm>
            <a:custGeom>
              <a:avLst/>
              <a:gdLst/>
              <a:ahLst/>
              <a:cxnLst/>
              <a:rect r="r" b="b" t="t" l="l"/>
              <a:pathLst>
                <a:path h="698500" w="800164">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name="TextBox 21" id="21"/>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2" id="22"/>
          <p:cNvGrpSpPr/>
          <p:nvPr/>
        </p:nvGrpSpPr>
        <p:grpSpPr>
          <a:xfrm rot="0">
            <a:off x="15925325" y="440431"/>
            <a:ext cx="3297214" cy="2833543"/>
            <a:chOff x="0" y="0"/>
            <a:chExt cx="812800" cy="698500"/>
          </a:xfrm>
        </p:grpSpPr>
        <p:sp>
          <p:nvSpPr>
            <p:cNvPr name="Freeform 23" id="23"/>
            <p:cNvSpPr/>
            <p:nvPr/>
          </p:nvSpPr>
          <p:spPr>
            <a:xfrm flipH="false" flipV="false" rot="0">
              <a:off x="4058" y="0"/>
              <a:ext cx="804684" cy="698500"/>
            </a:xfrm>
            <a:custGeom>
              <a:avLst/>
              <a:gdLst/>
              <a:ahLst/>
              <a:cxnLst/>
              <a:rect r="r" b="b" t="t" l="l"/>
              <a:pathLst>
                <a:path h="698500" w="804684">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24" id="24"/>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5" id="25"/>
          <p:cNvSpPr/>
          <p:nvPr/>
        </p:nvSpPr>
        <p:spPr>
          <a:xfrm flipH="false" flipV="false" rot="0">
            <a:off x="-988600" y="-658846"/>
            <a:ext cx="2966944" cy="2570115"/>
          </a:xfrm>
          <a:custGeom>
            <a:avLst/>
            <a:gdLst/>
            <a:ahLst/>
            <a:cxnLst/>
            <a:rect r="r" b="b" t="t" l="l"/>
            <a:pathLst>
              <a:path h="2570115" w="2966944">
                <a:moveTo>
                  <a:pt x="0" y="0"/>
                </a:moveTo>
                <a:lnTo>
                  <a:pt x="2966945" y="0"/>
                </a:lnTo>
                <a:lnTo>
                  <a:pt x="2966945" y="2570115"/>
                </a:lnTo>
                <a:lnTo>
                  <a:pt x="0" y="2570115"/>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675504" y="10059862"/>
            <a:ext cx="1351009" cy="454277"/>
          </a:xfrm>
          <a:custGeom>
            <a:avLst/>
            <a:gdLst/>
            <a:ahLst/>
            <a:cxnLst/>
            <a:rect r="r" b="b" t="t" l="l"/>
            <a:pathLst>
              <a:path h="454277" w="1351009">
                <a:moveTo>
                  <a:pt x="0" y="0"/>
                </a:moveTo>
                <a:lnTo>
                  <a:pt x="1351008" y="0"/>
                </a:lnTo>
                <a:lnTo>
                  <a:pt x="1351008" y="454276"/>
                </a:lnTo>
                <a:lnTo>
                  <a:pt x="0" y="454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573908" y="-444369"/>
            <a:ext cx="1177504" cy="797759"/>
          </a:xfrm>
          <a:custGeom>
            <a:avLst/>
            <a:gdLst/>
            <a:ahLst/>
            <a:cxnLst/>
            <a:rect r="r" b="b" t="t" l="l"/>
            <a:pathLst>
              <a:path h="797759" w="1177504">
                <a:moveTo>
                  <a:pt x="0" y="0"/>
                </a:moveTo>
                <a:lnTo>
                  <a:pt x="1177504" y="0"/>
                </a:lnTo>
                <a:lnTo>
                  <a:pt x="1177504" y="797760"/>
                </a:lnTo>
                <a:lnTo>
                  <a:pt x="0" y="797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10800000">
            <a:off x="-308460" y="-758506"/>
            <a:ext cx="2164275" cy="1111896"/>
          </a:xfrm>
          <a:custGeom>
            <a:avLst/>
            <a:gdLst/>
            <a:ahLst/>
            <a:cxnLst/>
            <a:rect r="r" b="b" t="t" l="l"/>
            <a:pathLst>
              <a:path h="1111896" w="2164275">
                <a:moveTo>
                  <a:pt x="0" y="0"/>
                </a:moveTo>
                <a:lnTo>
                  <a:pt x="2164275" y="0"/>
                </a:lnTo>
                <a:lnTo>
                  <a:pt x="2164275" y="1111897"/>
                </a:lnTo>
                <a:lnTo>
                  <a:pt x="0" y="11118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true" rot="-10800000">
            <a:off x="16553467" y="9975766"/>
            <a:ext cx="2164275" cy="1111896"/>
          </a:xfrm>
          <a:custGeom>
            <a:avLst/>
            <a:gdLst/>
            <a:ahLst/>
            <a:cxnLst/>
            <a:rect r="r" b="b" t="t" l="l"/>
            <a:pathLst>
              <a:path h="1111896" w="2164275">
                <a:moveTo>
                  <a:pt x="0" y="1111896"/>
                </a:moveTo>
                <a:lnTo>
                  <a:pt x="2164275" y="1111896"/>
                </a:lnTo>
                <a:lnTo>
                  <a:pt x="2164275" y="0"/>
                </a:lnTo>
                <a:lnTo>
                  <a:pt x="0" y="0"/>
                </a:lnTo>
                <a:lnTo>
                  <a:pt x="0" y="1111896"/>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0" id="30"/>
          <p:cNvSpPr txBox="true"/>
          <p:nvPr/>
        </p:nvSpPr>
        <p:spPr>
          <a:xfrm rot="0">
            <a:off x="8003432" y="4231915"/>
            <a:ext cx="7747000" cy="273494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Ensemble learning method using multiple decision trees.</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P</a:t>
            </a:r>
            <a:r>
              <a:rPr lang="en-US" sz="2200">
                <a:solidFill>
                  <a:srgbClr val="1D1A1B"/>
                </a:solidFill>
                <a:latin typeface="Public Sans"/>
                <a:ea typeface="Public Sans"/>
                <a:cs typeface="Public Sans"/>
                <a:sym typeface="Public Sans"/>
              </a:rPr>
              <a:t>arameters:</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100 estimators (trees)</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Random state = 42 for reproducibi</a:t>
            </a:r>
            <a:r>
              <a:rPr lang="en-US" sz="2200">
                <a:solidFill>
                  <a:srgbClr val="1D1A1B"/>
                </a:solidFill>
                <a:latin typeface="Public Sans"/>
                <a:ea typeface="Public Sans"/>
                <a:cs typeface="Public Sans"/>
                <a:sym typeface="Public Sans"/>
              </a:rPr>
              <a:t>l</a:t>
            </a:r>
            <a:r>
              <a:rPr lang="en-US" sz="2200">
                <a:solidFill>
                  <a:srgbClr val="1D1A1B"/>
                </a:solidFill>
                <a:latin typeface="Public Sans"/>
                <a:ea typeface="Public Sans"/>
                <a:cs typeface="Public Sans"/>
                <a:sym typeface="Public Sans"/>
              </a:rPr>
              <a:t>ity</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Predictions: Based on majority voting.</a:t>
            </a:r>
          </a:p>
          <a:p>
            <a:pPr algn="l">
              <a:lnSpc>
                <a:spcPts val="3080"/>
              </a:lnSpc>
            </a:pPr>
          </a:p>
        </p:txBody>
      </p:sp>
      <p:sp>
        <p:nvSpPr>
          <p:cNvPr name="TextBox 31" id="31"/>
          <p:cNvSpPr txBox="true"/>
          <p:nvPr/>
        </p:nvSpPr>
        <p:spPr>
          <a:xfrm rot="0">
            <a:off x="8003432" y="7014485"/>
            <a:ext cx="7025781" cy="1144392"/>
          </a:xfrm>
          <a:prstGeom prst="rect">
            <a:avLst/>
          </a:prstGeom>
        </p:spPr>
        <p:txBody>
          <a:bodyPr anchor="t" rtlCol="false" tIns="0" lIns="0" bIns="0" rIns="0">
            <a:spAutoFit/>
          </a:bodyPr>
          <a:lstStyle/>
          <a:p>
            <a:pPr algn="l" marL="473942" indent="-236971" lvl="1">
              <a:lnSpc>
                <a:spcPts val="3073"/>
              </a:lnSpc>
              <a:buFont typeface="Arial"/>
              <a:buChar char="•"/>
            </a:pPr>
            <a:r>
              <a:rPr lang="en-US" b="true" sz="2195">
                <a:solidFill>
                  <a:srgbClr val="1D1A1B"/>
                </a:solidFill>
                <a:latin typeface="Public Sans Bold"/>
                <a:ea typeface="Public Sans Bold"/>
                <a:cs typeface="Public Sans Bold"/>
                <a:sym typeface="Public Sans Bold"/>
              </a:rPr>
              <a:t>Accuracy - </a:t>
            </a:r>
            <a:r>
              <a:rPr lang="en-US" sz="2195">
                <a:solidFill>
                  <a:srgbClr val="1D1A1B"/>
                </a:solidFill>
                <a:latin typeface="Public Sans"/>
                <a:ea typeface="Public Sans"/>
                <a:cs typeface="Public Sans"/>
                <a:sym typeface="Public Sans"/>
              </a:rPr>
              <a:t>Random Forest Accuracy: 0.8636849989300235</a:t>
            </a:r>
          </a:p>
          <a:p>
            <a:pPr algn="l">
              <a:lnSpc>
                <a:spcPts val="307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43720" y="3273975"/>
            <a:ext cx="10502929" cy="9025955"/>
            <a:chOff x="0" y="0"/>
            <a:chExt cx="812800" cy="698500"/>
          </a:xfrm>
        </p:grpSpPr>
        <p:sp>
          <p:nvSpPr>
            <p:cNvPr name="Freeform 3" id="3"/>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48924"/>
            </a:solidFill>
            <a:ln cap="rnd">
              <a:noFill/>
              <a:prstDash val="solid"/>
              <a:round/>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true" rot="0">
            <a:off x="9562753" y="9348534"/>
            <a:ext cx="3759752" cy="3332081"/>
          </a:xfrm>
          <a:custGeom>
            <a:avLst/>
            <a:gdLst/>
            <a:ahLst/>
            <a:cxnLst/>
            <a:rect r="r" b="b" t="t" l="l"/>
            <a:pathLst>
              <a:path h="3332081" w="3759752">
                <a:moveTo>
                  <a:pt x="0" y="3332081"/>
                </a:moveTo>
                <a:lnTo>
                  <a:pt x="3759752" y="3332081"/>
                </a:lnTo>
                <a:lnTo>
                  <a:pt x="3759752" y="0"/>
                </a:lnTo>
                <a:lnTo>
                  <a:pt x="0" y="0"/>
                </a:lnTo>
                <a:lnTo>
                  <a:pt x="0" y="3332081"/>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038415" y="3810817"/>
            <a:ext cx="3389686" cy="2665365"/>
            <a:chOff x="0" y="0"/>
            <a:chExt cx="696717" cy="547840"/>
          </a:xfrm>
        </p:grpSpPr>
        <p:sp>
          <p:nvSpPr>
            <p:cNvPr name="Freeform 7" id="7"/>
            <p:cNvSpPr/>
            <p:nvPr/>
          </p:nvSpPr>
          <p:spPr>
            <a:xfrm flipH="false" flipV="false" rot="0">
              <a:off x="8289" y="0"/>
              <a:ext cx="680138" cy="547840"/>
            </a:xfrm>
            <a:custGeom>
              <a:avLst/>
              <a:gdLst/>
              <a:ahLst/>
              <a:cxnLst/>
              <a:rect r="r" b="b" t="t" l="l"/>
              <a:pathLst>
                <a:path h="547840" w="680138">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name="TextBox 8" id="8"/>
            <p:cNvSpPr txBox="true"/>
            <p:nvPr/>
          </p:nvSpPr>
          <p:spPr>
            <a:xfrm>
              <a:off x="114300" y="-47625"/>
              <a:ext cx="468117" cy="59546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7353578">
            <a:off x="1207125" y="8414815"/>
            <a:ext cx="6279545" cy="1610757"/>
          </a:xfrm>
          <a:custGeom>
            <a:avLst/>
            <a:gdLst/>
            <a:ahLst/>
            <a:cxnLst/>
            <a:rect r="r" b="b" t="t" l="l"/>
            <a:pathLst>
              <a:path h="1610757" w="6279545">
                <a:moveTo>
                  <a:pt x="0" y="0"/>
                </a:moveTo>
                <a:lnTo>
                  <a:pt x="6279545" y="0"/>
                </a:lnTo>
                <a:lnTo>
                  <a:pt x="6279545" y="1610757"/>
                </a:lnTo>
                <a:lnTo>
                  <a:pt x="0" y="1610757"/>
                </a:lnTo>
                <a:lnTo>
                  <a:pt x="0" y="0"/>
                </a:lnTo>
                <a:close/>
              </a:path>
            </a:pathLst>
          </a:custGeom>
          <a:blipFill>
            <a:blip r:embed="rId4">
              <a:alphaModFix amt="35000"/>
            </a:blip>
            <a:stretch>
              <a:fillRect l="0" t="-1167" r="0" b="-1167"/>
            </a:stretch>
          </a:blipFill>
        </p:spPr>
      </p:sp>
      <p:grpSp>
        <p:nvGrpSpPr>
          <p:cNvPr name="Group 10" id="10"/>
          <p:cNvGrpSpPr/>
          <p:nvPr/>
        </p:nvGrpSpPr>
        <p:grpSpPr>
          <a:xfrm rot="0">
            <a:off x="1978345" y="6920033"/>
            <a:ext cx="3730241" cy="3205676"/>
            <a:chOff x="0" y="0"/>
            <a:chExt cx="812800" cy="698500"/>
          </a:xfrm>
        </p:grpSpPr>
        <p:sp>
          <p:nvSpPr>
            <p:cNvPr name="Freeform 11" id="11"/>
            <p:cNvSpPr/>
            <p:nvPr/>
          </p:nvSpPr>
          <p:spPr>
            <a:xfrm flipH="false" flipV="false" rot="0">
              <a:off x="3587" y="0"/>
              <a:ext cx="805626" cy="698500"/>
            </a:xfrm>
            <a:custGeom>
              <a:avLst/>
              <a:gdLst/>
              <a:ahLst/>
              <a:cxnLst/>
              <a:rect r="r" b="b" t="t" l="l"/>
              <a:pathLst>
                <a:path h="698500" w="805626">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12" id="12"/>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4451356" y="2283375"/>
            <a:ext cx="10159941" cy="8731199"/>
            <a:chOff x="0" y="0"/>
            <a:chExt cx="812800" cy="698500"/>
          </a:xfrm>
        </p:grpSpPr>
        <p:sp>
          <p:nvSpPr>
            <p:cNvPr name="Freeform 14" id="14"/>
            <p:cNvSpPr/>
            <p:nvPr/>
          </p:nvSpPr>
          <p:spPr>
            <a:xfrm flipH="false" flipV="false" rot="0">
              <a:off x="5268" y="0"/>
              <a:ext cx="802265" cy="698500"/>
            </a:xfrm>
            <a:custGeom>
              <a:avLst/>
              <a:gdLst/>
              <a:ahLst/>
              <a:cxnLst/>
              <a:rect r="r" b="b" t="t" l="l"/>
              <a:pathLst>
                <a:path h="698500" w="802265">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5"/>
              <a:stretch>
                <a:fillRect l="-15443" t="0" r="-15443" b="0"/>
              </a:stretch>
            </a:blipFill>
            <a:ln w="95250" cap="rnd">
              <a:solidFill>
                <a:srgbClr val="FFFFFF"/>
              </a:solidFill>
              <a:prstDash val="solid"/>
              <a:round/>
            </a:ln>
          </p:spPr>
        </p:sp>
      </p:grpSp>
      <p:sp>
        <p:nvSpPr>
          <p:cNvPr name="TextBox 15" id="15"/>
          <p:cNvSpPr txBox="true"/>
          <p:nvPr/>
        </p:nvSpPr>
        <p:spPr>
          <a:xfrm rot="0">
            <a:off x="2963319" y="454575"/>
            <a:ext cx="9251175" cy="2743200"/>
          </a:xfrm>
          <a:prstGeom prst="rect">
            <a:avLst/>
          </a:prstGeom>
        </p:spPr>
        <p:txBody>
          <a:bodyPr anchor="t" rtlCol="false" tIns="0" lIns="0" bIns="0" rIns="0">
            <a:spAutoFit/>
          </a:bodyPr>
          <a:lstStyle/>
          <a:p>
            <a:pPr algn="ctr">
              <a:lnSpc>
                <a:spcPts val="7200"/>
              </a:lnSpc>
            </a:pPr>
            <a:r>
              <a:rPr lang="en-US" b="true" sz="6000">
                <a:solidFill>
                  <a:srgbClr val="243B55"/>
                </a:solidFill>
                <a:latin typeface="Montserrat Bold"/>
                <a:ea typeface="Montserrat Bold"/>
                <a:cs typeface="Montserrat Bold"/>
                <a:sym typeface="Montserrat Bold"/>
              </a:rPr>
              <a:t>MODEL 1 DEEP LEARNING NEURAL NETWORK </a:t>
            </a:r>
          </a:p>
        </p:txBody>
      </p:sp>
      <p:grpSp>
        <p:nvGrpSpPr>
          <p:cNvPr name="Group 16" id="16"/>
          <p:cNvGrpSpPr/>
          <p:nvPr/>
        </p:nvGrpSpPr>
        <p:grpSpPr>
          <a:xfrm rot="0">
            <a:off x="11442629" y="-5751980"/>
            <a:ext cx="10502929" cy="9025955"/>
            <a:chOff x="0" y="0"/>
            <a:chExt cx="812800" cy="698500"/>
          </a:xfrm>
        </p:grpSpPr>
        <p:sp>
          <p:nvSpPr>
            <p:cNvPr name="Freeform 17" id="17"/>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name="TextBox 18" id="18"/>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13573908" y="-4096368"/>
            <a:ext cx="8000049" cy="6875042"/>
            <a:chOff x="0" y="0"/>
            <a:chExt cx="812800" cy="698500"/>
          </a:xfrm>
        </p:grpSpPr>
        <p:sp>
          <p:nvSpPr>
            <p:cNvPr name="Freeform 20" id="20"/>
            <p:cNvSpPr/>
            <p:nvPr/>
          </p:nvSpPr>
          <p:spPr>
            <a:xfrm flipH="false" flipV="false" rot="0">
              <a:off x="6318" y="0"/>
              <a:ext cx="800164" cy="698500"/>
            </a:xfrm>
            <a:custGeom>
              <a:avLst/>
              <a:gdLst/>
              <a:ahLst/>
              <a:cxnLst/>
              <a:rect r="r" b="b" t="t" l="l"/>
              <a:pathLst>
                <a:path h="698500" w="800164">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name="TextBox 21" id="21"/>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2" id="22"/>
          <p:cNvGrpSpPr/>
          <p:nvPr/>
        </p:nvGrpSpPr>
        <p:grpSpPr>
          <a:xfrm rot="0">
            <a:off x="15925325" y="440431"/>
            <a:ext cx="3297214" cy="2833543"/>
            <a:chOff x="0" y="0"/>
            <a:chExt cx="812800" cy="698500"/>
          </a:xfrm>
        </p:grpSpPr>
        <p:sp>
          <p:nvSpPr>
            <p:cNvPr name="Freeform 23" id="23"/>
            <p:cNvSpPr/>
            <p:nvPr/>
          </p:nvSpPr>
          <p:spPr>
            <a:xfrm flipH="false" flipV="false" rot="0">
              <a:off x="4058" y="0"/>
              <a:ext cx="804684" cy="698500"/>
            </a:xfrm>
            <a:custGeom>
              <a:avLst/>
              <a:gdLst/>
              <a:ahLst/>
              <a:cxnLst/>
              <a:rect r="r" b="b" t="t" l="l"/>
              <a:pathLst>
                <a:path h="698500" w="804684">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24" id="24"/>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5" id="25"/>
          <p:cNvSpPr/>
          <p:nvPr/>
        </p:nvSpPr>
        <p:spPr>
          <a:xfrm flipH="false" flipV="false" rot="0">
            <a:off x="-988600" y="-658846"/>
            <a:ext cx="2966944" cy="2570115"/>
          </a:xfrm>
          <a:custGeom>
            <a:avLst/>
            <a:gdLst/>
            <a:ahLst/>
            <a:cxnLst/>
            <a:rect r="r" b="b" t="t" l="l"/>
            <a:pathLst>
              <a:path h="2570115" w="2966944">
                <a:moveTo>
                  <a:pt x="0" y="0"/>
                </a:moveTo>
                <a:lnTo>
                  <a:pt x="2966945" y="0"/>
                </a:lnTo>
                <a:lnTo>
                  <a:pt x="2966945" y="2570115"/>
                </a:lnTo>
                <a:lnTo>
                  <a:pt x="0" y="2570115"/>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675504" y="10059862"/>
            <a:ext cx="1351009" cy="454277"/>
          </a:xfrm>
          <a:custGeom>
            <a:avLst/>
            <a:gdLst/>
            <a:ahLst/>
            <a:cxnLst/>
            <a:rect r="r" b="b" t="t" l="l"/>
            <a:pathLst>
              <a:path h="454277" w="1351009">
                <a:moveTo>
                  <a:pt x="0" y="0"/>
                </a:moveTo>
                <a:lnTo>
                  <a:pt x="1351008" y="0"/>
                </a:lnTo>
                <a:lnTo>
                  <a:pt x="1351008" y="454276"/>
                </a:lnTo>
                <a:lnTo>
                  <a:pt x="0" y="454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573908" y="-444369"/>
            <a:ext cx="1177504" cy="797759"/>
          </a:xfrm>
          <a:custGeom>
            <a:avLst/>
            <a:gdLst/>
            <a:ahLst/>
            <a:cxnLst/>
            <a:rect r="r" b="b" t="t" l="l"/>
            <a:pathLst>
              <a:path h="797759" w="1177504">
                <a:moveTo>
                  <a:pt x="0" y="0"/>
                </a:moveTo>
                <a:lnTo>
                  <a:pt x="1177504" y="0"/>
                </a:lnTo>
                <a:lnTo>
                  <a:pt x="1177504" y="797760"/>
                </a:lnTo>
                <a:lnTo>
                  <a:pt x="0" y="797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10800000">
            <a:off x="-308460" y="-758506"/>
            <a:ext cx="2164275" cy="1111896"/>
          </a:xfrm>
          <a:custGeom>
            <a:avLst/>
            <a:gdLst/>
            <a:ahLst/>
            <a:cxnLst/>
            <a:rect r="r" b="b" t="t" l="l"/>
            <a:pathLst>
              <a:path h="1111896" w="2164275">
                <a:moveTo>
                  <a:pt x="0" y="0"/>
                </a:moveTo>
                <a:lnTo>
                  <a:pt x="2164275" y="0"/>
                </a:lnTo>
                <a:lnTo>
                  <a:pt x="2164275" y="1111897"/>
                </a:lnTo>
                <a:lnTo>
                  <a:pt x="0" y="11118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true" rot="-10800000">
            <a:off x="16553467" y="9975766"/>
            <a:ext cx="2164275" cy="1111896"/>
          </a:xfrm>
          <a:custGeom>
            <a:avLst/>
            <a:gdLst/>
            <a:ahLst/>
            <a:cxnLst/>
            <a:rect r="r" b="b" t="t" l="l"/>
            <a:pathLst>
              <a:path h="1111896" w="2164275">
                <a:moveTo>
                  <a:pt x="0" y="1111896"/>
                </a:moveTo>
                <a:lnTo>
                  <a:pt x="2164275" y="1111896"/>
                </a:lnTo>
                <a:lnTo>
                  <a:pt x="2164275" y="0"/>
                </a:lnTo>
                <a:lnTo>
                  <a:pt x="0" y="0"/>
                </a:lnTo>
                <a:lnTo>
                  <a:pt x="0" y="1111896"/>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0" id="30"/>
          <p:cNvSpPr txBox="true"/>
          <p:nvPr/>
        </p:nvSpPr>
        <p:spPr>
          <a:xfrm rot="0">
            <a:off x="8003432" y="4231915"/>
            <a:ext cx="7747000" cy="273494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Multi-layer Perceptron (MLP) with:</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512, 256, 128 neurons in hidden layers</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ReLU</a:t>
            </a:r>
            <a:r>
              <a:rPr lang="en-US" sz="2200">
                <a:solidFill>
                  <a:srgbClr val="1D1A1B"/>
                </a:solidFill>
                <a:latin typeface="Public Sans"/>
                <a:ea typeface="Public Sans"/>
                <a:cs typeface="Public Sans"/>
                <a:sym typeface="Public Sans"/>
              </a:rPr>
              <a:t> activation function</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Dropout layers for regularization</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Adam optimizer</a:t>
            </a:r>
          </a:p>
          <a:p>
            <a:pPr algn="l" marL="474981" indent="-237491" lvl="1">
              <a:lnSpc>
                <a:spcPts val="3080"/>
              </a:lnSpc>
              <a:buFont typeface="Arial"/>
              <a:buChar char="•"/>
            </a:pPr>
            <a:r>
              <a:rPr lang="en-US" sz="2200">
                <a:solidFill>
                  <a:srgbClr val="1D1A1B"/>
                </a:solidFill>
                <a:latin typeface="Public Sans"/>
                <a:ea typeface="Public Sans"/>
                <a:cs typeface="Public Sans"/>
                <a:sym typeface="Public Sans"/>
              </a:rPr>
              <a:t>T</a:t>
            </a:r>
            <a:r>
              <a:rPr lang="en-US" sz="2200">
                <a:solidFill>
                  <a:srgbClr val="1D1A1B"/>
                </a:solidFill>
                <a:latin typeface="Public Sans"/>
                <a:ea typeface="Public Sans"/>
                <a:cs typeface="Public Sans"/>
                <a:sym typeface="Public Sans"/>
              </a:rPr>
              <a:t>raining: 30 epochs, batch size = 64.</a:t>
            </a:r>
          </a:p>
          <a:p>
            <a:pPr algn="l">
              <a:lnSpc>
                <a:spcPts val="3080"/>
              </a:lnSpc>
            </a:pPr>
          </a:p>
        </p:txBody>
      </p:sp>
      <p:sp>
        <p:nvSpPr>
          <p:cNvPr name="TextBox 31" id="31"/>
          <p:cNvSpPr txBox="true"/>
          <p:nvPr/>
        </p:nvSpPr>
        <p:spPr>
          <a:xfrm rot="0">
            <a:off x="8003432" y="7014485"/>
            <a:ext cx="7025781" cy="1144392"/>
          </a:xfrm>
          <a:prstGeom prst="rect">
            <a:avLst/>
          </a:prstGeom>
        </p:spPr>
        <p:txBody>
          <a:bodyPr anchor="t" rtlCol="false" tIns="0" lIns="0" bIns="0" rIns="0">
            <a:spAutoFit/>
          </a:bodyPr>
          <a:lstStyle/>
          <a:p>
            <a:pPr algn="l" marL="473942" indent="-236971" lvl="1">
              <a:lnSpc>
                <a:spcPts val="3073"/>
              </a:lnSpc>
              <a:buFont typeface="Arial"/>
              <a:buChar char="•"/>
            </a:pPr>
            <a:r>
              <a:rPr lang="en-US" b="true" sz="2195">
                <a:solidFill>
                  <a:srgbClr val="1D1A1B"/>
                </a:solidFill>
                <a:latin typeface="Public Sans Bold"/>
                <a:ea typeface="Public Sans Bold"/>
                <a:cs typeface="Public Sans Bold"/>
                <a:sym typeface="Public Sans Bold"/>
              </a:rPr>
              <a:t>Accuracy - </a:t>
            </a:r>
            <a:r>
              <a:rPr lang="en-US" sz="2195">
                <a:solidFill>
                  <a:srgbClr val="1D1A1B"/>
                </a:solidFill>
                <a:latin typeface="Public Sans"/>
                <a:ea typeface="Public Sans"/>
                <a:cs typeface="Public Sans"/>
                <a:sym typeface="Public Sans"/>
              </a:rPr>
              <a:t>Neural Network Accuracy: 0.7495185136795044</a:t>
            </a:r>
          </a:p>
          <a:p>
            <a:pPr algn="l">
              <a:lnSpc>
                <a:spcPts val="307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594669" y="2407055"/>
          <a:ext cx="12979263" cy="6076950"/>
        </p:xfrm>
        <a:graphic>
          <a:graphicData uri="http://schemas.openxmlformats.org/drawingml/2006/table">
            <a:tbl>
              <a:tblPr/>
              <a:tblGrid>
                <a:gridCol w="4504800"/>
                <a:gridCol w="1825676"/>
                <a:gridCol w="1825676"/>
                <a:gridCol w="4823112"/>
              </a:tblGrid>
              <a:tr h="1224960">
                <a:tc>
                  <a:txBody>
                    <a:bodyPr anchor="t" rtlCol="false"/>
                    <a:lstStyle/>
                    <a:p>
                      <a:pPr algn="l">
                        <a:lnSpc>
                          <a:spcPts val="3079"/>
                        </a:lnSpc>
                        <a:defRPr/>
                      </a:pPr>
                      <a:r>
                        <a:rPr lang="en-US" sz="2199" b="true">
                          <a:solidFill>
                            <a:srgbClr val="000000"/>
                          </a:solidFill>
                          <a:latin typeface="Barlow Bold"/>
                          <a:ea typeface="Barlow Bold"/>
                          <a:cs typeface="Barlow Bold"/>
                          <a:sym typeface="Barlow Bold"/>
                        </a:rPr>
                        <a:t>Metric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Barlow Bold"/>
                          <a:ea typeface="Barlow Bold"/>
                          <a:cs typeface="Barlow Bold"/>
                          <a:sym typeface="Barlow Bold"/>
                        </a:rPr>
                        <a:t>No Default (0)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Barlow Bold"/>
                          <a:ea typeface="Barlow Bold"/>
                          <a:cs typeface="Barlow Bold"/>
                          <a:sym typeface="Barlow Bold"/>
                        </a:rPr>
                        <a:t>Default (1)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b="true">
                          <a:solidFill>
                            <a:srgbClr val="000000"/>
                          </a:solidFill>
                          <a:latin typeface="Barlow Bold"/>
                          <a:ea typeface="Barlow Bold"/>
                          <a:cs typeface="Barlow Bold"/>
                          <a:sym typeface="Barlow Bold"/>
                        </a:rPr>
                        <a:t>Remarks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17330">
                <a:tc>
                  <a:txBody>
                    <a:bodyPr anchor="t" rtlCol="false"/>
                    <a:lstStyle/>
                    <a:p>
                      <a:pPr algn="l">
                        <a:lnSpc>
                          <a:spcPts val="3079"/>
                        </a:lnSpc>
                        <a:defRPr/>
                      </a:pPr>
                      <a:r>
                        <a:rPr lang="en-US" sz="2199">
                          <a:solidFill>
                            <a:srgbClr val="000000"/>
                          </a:solidFill>
                          <a:latin typeface="Barlow"/>
                          <a:ea typeface="Barlow"/>
                          <a:cs typeface="Barlow"/>
                          <a:sym typeface="Barlow"/>
                        </a:rPr>
                        <a:t>Precision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Barlow"/>
                          <a:ea typeface="Barlow"/>
                          <a:cs typeface="Barlow"/>
                          <a:sym typeface="Barlow"/>
                        </a:rPr>
                        <a:t>0.85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Barlow"/>
                          <a:ea typeface="Barlow"/>
                          <a:cs typeface="Barlow"/>
                          <a:sym typeface="Barlow"/>
                        </a:rPr>
                        <a:t>0.88</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Barlow"/>
                          <a:ea typeface="Barlow"/>
                          <a:cs typeface="Barlow"/>
                          <a:sym typeface="Barlow"/>
                        </a:rPr>
                        <a:t>88% of predicted defaults were correct, but 15% of non-default</a:t>
                      </a:r>
                      <a:endParaRPr lang="en-US" sz="1100"/>
                    </a:p>
                    <a:p>
                      <a:pPr algn="l">
                        <a:lnSpc>
                          <a:spcPts val="3079"/>
                        </a:lnSpc>
                      </a:pPr>
                      <a:r>
                        <a:rPr lang="en-US" sz="2199">
                          <a:solidFill>
                            <a:srgbClr val="000000"/>
                          </a:solidFill>
                          <a:latin typeface="Barlow"/>
                          <a:ea typeface="Barlow"/>
                          <a:cs typeface="Barlow"/>
                          <a:sym typeface="Barlow"/>
                        </a:rPr>
                        <a:t>  predictions were wrong.</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17330">
                <a:tc>
                  <a:txBody>
                    <a:bodyPr anchor="t" rtlCol="false"/>
                    <a:lstStyle/>
                    <a:p>
                      <a:pPr algn="l">
                        <a:lnSpc>
                          <a:spcPts val="3079"/>
                        </a:lnSpc>
                        <a:defRPr/>
                      </a:pPr>
                      <a:r>
                        <a:rPr lang="en-US" sz="2199">
                          <a:solidFill>
                            <a:srgbClr val="000000"/>
                          </a:solidFill>
                          <a:latin typeface="Barlow"/>
                          <a:ea typeface="Barlow"/>
                          <a:cs typeface="Barlow"/>
                          <a:sym typeface="Barlow"/>
                        </a:rPr>
                        <a:t>Recall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Barlow"/>
                          <a:ea typeface="Barlow"/>
                          <a:cs typeface="Barlow"/>
                          <a:sym typeface="Barlow"/>
                        </a:rPr>
                        <a:t>0.89</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Barlow"/>
                          <a:ea typeface="Barlow"/>
                          <a:cs typeface="Barlow"/>
                          <a:sym typeface="Barlow"/>
                        </a:rPr>
                        <a:t>0.84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Barlow"/>
                          <a:ea typeface="Barlow"/>
                          <a:cs typeface="Barlow"/>
                          <a:sym typeface="Barlow"/>
                        </a:rPr>
                        <a:t>89% of actual non-defaulters were correctly classified, but 16%</a:t>
                      </a:r>
                      <a:endParaRPr lang="en-US" sz="1100"/>
                    </a:p>
                    <a:p>
                      <a:pPr algn="l">
                        <a:lnSpc>
                          <a:spcPts val="3079"/>
                        </a:lnSpc>
                      </a:pPr>
                      <a:r>
                        <a:rPr lang="en-US" sz="2199">
                          <a:solidFill>
                            <a:srgbClr val="000000"/>
                          </a:solidFill>
                          <a:latin typeface="Barlow"/>
                          <a:ea typeface="Barlow"/>
                          <a:cs typeface="Barlow"/>
                          <a:sym typeface="Barlow"/>
                        </a:rPr>
                        <a:t>  of actual defaulters were missed.</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17330">
                <a:tc>
                  <a:txBody>
                    <a:bodyPr anchor="t" rtlCol="false"/>
                    <a:lstStyle/>
                    <a:p>
                      <a:pPr algn="l">
                        <a:lnSpc>
                          <a:spcPts val="3079"/>
                        </a:lnSpc>
                        <a:defRPr/>
                      </a:pPr>
                      <a:r>
                        <a:rPr lang="en-US" sz="2199">
                          <a:solidFill>
                            <a:srgbClr val="000000"/>
                          </a:solidFill>
                          <a:latin typeface="Barlow"/>
                          <a:ea typeface="Barlow"/>
                          <a:cs typeface="Barlow"/>
                          <a:sym typeface="Barlow"/>
                        </a:rPr>
                        <a:t>F1-Score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Barlow"/>
                          <a:ea typeface="Barlow"/>
                          <a:cs typeface="Barlow"/>
                          <a:sym typeface="Barlow"/>
                        </a:rPr>
                        <a:t>0.87</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Barlow"/>
                          <a:ea typeface="Barlow"/>
                          <a:cs typeface="Barlow"/>
                          <a:sym typeface="Barlow"/>
                        </a:rPr>
                        <a:t>0.86</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079"/>
                        </a:lnSpc>
                        <a:defRPr/>
                      </a:pPr>
                      <a:r>
                        <a:rPr lang="en-US" sz="2199">
                          <a:solidFill>
                            <a:srgbClr val="000000"/>
                          </a:solidFill>
                          <a:latin typeface="Barlow"/>
                          <a:ea typeface="Barlow"/>
                          <a:cs typeface="Barlow"/>
                          <a:sym typeface="Barlow"/>
                        </a:rPr>
                        <a:t>Balanced trade-off between precision &amp; recall for both</a:t>
                      </a:r>
                      <a:endParaRPr lang="en-US" sz="1100"/>
                    </a:p>
                    <a:p>
                      <a:pPr algn="l">
                        <a:lnSpc>
                          <a:spcPts val="3079"/>
                        </a:lnSpc>
                      </a:pPr>
                      <a:r>
                        <a:rPr lang="en-US" sz="2199">
                          <a:solidFill>
                            <a:srgbClr val="000000"/>
                          </a:solidFill>
                          <a:latin typeface="Barlow"/>
                          <a:ea typeface="Barlow"/>
                          <a:cs typeface="Barlow"/>
                          <a:sym typeface="Barlow"/>
                        </a:rPr>
                        <a:t>  classes.</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pSp>
        <p:nvGrpSpPr>
          <p:cNvPr name="Group 3" id="3"/>
          <p:cNvGrpSpPr/>
          <p:nvPr/>
        </p:nvGrpSpPr>
        <p:grpSpPr>
          <a:xfrm rot="0">
            <a:off x="-5719932" y="2407055"/>
            <a:ext cx="10502929" cy="9025955"/>
            <a:chOff x="0" y="0"/>
            <a:chExt cx="812800" cy="698500"/>
          </a:xfrm>
        </p:grpSpPr>
        <p:sp>
          <p:nvSpPr>
            <p:cNvPr name="Freeform 4" id="4"/>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48924"/>
            </a:solidFill>
            <a:ln cap="rnd">
              <a:noFill/>
              <a:prstDash val="solid"/>
              <a:round/>
            </a:ln>
          </p:spPr>
        </p:sp>
        <p:sp>
          <p:nvSpPr>
            <p:cNvPr name="TextBox 5" id="5"/>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true" rot="0">
            <a:off x="9562753" y="9348534"/>
            <a:ext cx="3759752" cy="3332081"/>
          </a:xfrm>
          <a:custGeom>
            <a:avLst/>
            <a:gdLst/>
            <a:ahLst/>
            <a:cxnLst/>
            <a:rect r="r" b="b" t="t" l="l"/>
            <a:pathLst>
              <a:path h="3332081" w="3759752">
                <a:moveTo>
                  <a:pt x="0" y="3332081"/>
                </a:moveTo>
                <a:lnTo>
                  <a:pt x="3759752" y="3332081"/>
                </a:lnTo>
                <a:lnTo>
                  <a:pt x="3759752" y="0"/>
                </a:lnTo>
                <a:lnTo>
                  <a:pt x="0" y="0"/>
                </a:lnTo>
                <a:lnTo>
                  <a:pt x="0" y="3332081"/>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038415" y="3810817"/>
            <a:ext cx="3389686" cy="2665365"/>
            <a:chOff x="0" y="0"/>
            <a:chExt cx="696717" cy="547840"/>
          </a:xfrm>
        </p:grpSpPr>
        <p:sp>
          <p:nvSpPr>
            <p:cNvPr name="Freeform 8" id="8"/>
            <p:cNvSpPr/>
            <p:nvPr/>
          </p:nvSpPr>
          <p:spPr>
            <a:xfrm flipH="false" flipV="false" rot="0">
              <a:off x="8289" y="0"/>
              <a:ext cx="680138" cy="547840"/>
            </a:xfrm>
            <a:custGeom>
              <a:avLst/>
              <a:gdLst/>
              <a:ahLst/>
              <a:cxnLst/>
              <a:rect r="r" b="b" t="t" l="l"/>
              <a:pathLst>
                <a:path h="547840" w="680138">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name="TextBox 9" id="9"/>
            <p:cNvSpPr txBox="true"/>
            <p:nvPr/>
          </p:nvSpPr>
          <p:spPr>
            <a:xfrm>
              <a:off x="114300" y="-47625"/>
              <a:ext cx="468117" cy="59546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7353578">
            <a:off x="1207125" y="8414815"/>
            <a:ext cx="6279545" cy="1610757"/>
          </a:xfrm>
          <a:custGeom>
            <a:avLst/>
            <a:gdLst/>
            <a:ahLst/>
            <a:cxnLst/>
            <a:rect r="r" b="b" t="t" l="l"/>
            <a:pathLst>
              <a:path h="1610757" w="6279545">
                <a:moveTo>
                  <a:pt x="0" y="0"/>
                </a:moveTo>
                <a:lnTo>
                  <a:pt x="6279545" y="0"/>
                </a:lnTo>
                <a:lnTo>
                  <a:pt x="6279545" y="1610757"/>
                </a:lnTo>
                <a:lnTo>
                  <a:pt x="0" y="1610757"/>
                </a:lnTo>
                <a:lnTo>
                  <a:pt x="0" y="0"/>
                </a:lnTo>
                <a:close/>
              </a:path>
            </a:pathLst>
          </a:custGeom>
          <a:blipFill>
            <a:blip r:embed="rId4">
              <a:alphaModFix amt="35000"/>
            </a:blip>
            <a:stretch>
              <a:fillRect l="0" t="-1167" r="0" b="-1167"/>
            </a:stretch>
          </a:blipFill>
        </p:spPr>
      </p:sp>
      <p:grpSp>
        <p:nvGrpSpPr>
          <p:cNvPr name="Group 11" id="11"/>
          <p:cNvGrpSpPr/>
          <p:nvPr/>
        </p:nvGrpSpPr>
        <p:grpSpPr>
          <a:xfrm rot="0">
            <a:off x="1978345" y="6920033"/>
            <a:ext cx="3730241" cy="3205676"/>
            <a:chOff x="0" y="0"/>
            <a:chExt cx="812800" cy="698500"/>
          </a:xfrm>
        </p:grpSpPr>
        <p:sp>
          <p:nvSpPr>
            <p:cNvPr name="Freeform 12" id="12"/>
            <p:cNvSpPr/>
            <p:nvPr/>
          </p:nvSpPr>
          <p:spPr>
            <a:xfrm flipH="false" flipV="false" rot="0">
              <a:off x="3587" y="0"/>
              <a:ext cx="805626" cy="698500"/>
            </a:xfrm>
            <a:custGeom>
              <a:avLst/>
              <a:gdLst/>
              <a:ahLst/>
              <a:cxnLst/>
              <a:rect r="r" b="b" t="t" l="l"/>
              <a:pathLst>
                <a:path h="698500" w="805626">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13" id="13"/>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6568763" y="2356463"/>
            <a:ext cx="10159941" cy="8731199"/>
            <a:chOff x="0" y="0"/>
            <a:chExt cx="812800" cy="698500"/>
          </a:xfrm>
        </p:grpSpPr>
        <p:sp>
          <p:nvSpPr>
            <p:cNvPr name="Freeform 15" id="15"/>
            <p:cNvSpPr/>
            <p:nvPr/>
          </p:nvSpPr>
          <p:spPr>
            <a:xfrm flipH="false" flipV="false" rot="0">
              <a:off x="5268" y="0"/>
              <a:ext cx="802265" cy="698500"/>
            </a:xfrm>
            <a:custGeom>
              <a:avLst/>
              <a:gdLst/>
              <a:ahLst/>
              <a:cxnLst/>
              <a:rect r="r" b="b" t="t" l="l"/>
              <a:pathLst>
                <a:path h="698500" w="802265">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5"/>
              <a:stretch>
                <a:fillRect l="-15443" t="0" r="-15443" b="0"/>
              </a:stretch>
            </a:blipFill>
            <a:ln w="95250" cap="rnd">
              <a:solidFill>
                <a:srgbClr val="FFFFFF"/>
              </a:solidFill>
              <a:prstDash val="solid"/>
              <a:round/>
            </a:ln>
          </p:spPr>
        </p:sp>
      </p:grpSp>
      <p:sp>
        <p:nvSpPr>
          <p:cNvPr name="TextBox 16" id="16"/>
          <p:cNvSpPr txBox="true"/>
          <p:nvPr/>
        </p:nvSpPr>
        <p:spPr>
          <a:xfrm rot="0">
            <a:off x="2963319" y="454575"/>
            <a:ext cx="9251175" cy="914400"/>
          </a:xfrm>
          <a:prstGeom prst="rect">
            <a:avLst/>
          </a:prstGeom>
        </p:spPr>
        <p:txBody>
          <a:bodyPr anchor="t" rtlCol="false" tIns="0" lIns="0" bIns="0" rIns="0">
            <a:spAutoFit/>
          </a:bodyPr>
          <a:lstStyle/>
          <a:p>
            <a:pPr algn="ctr">
              <a:lnSpc>
                <a:spcPts val="7200"/>
              </a:lnSpc>
            </a:pPr>
            <a:r>
              <a:rPr lang="en-US" b="true" sz="6000">
                <a:solidFill>
                  <a:srgbClr val="243B55"/>
                </a:solidFill>
                <a:latin typeface="Montserrat Bold"/>
                <a:ea typeface="Montserrat Bold"/>
                <a:cs typeface="Montserrat Bold"/>
                <a:sym typeface="Montserrat Bold"/>
              </a:rPr>
              <a:t>CONFUSION MATRIX</a:t>
            </a:r>
          </a:p>
        </p:txBody>
      </p:sp>
      <p:grpSp>
        <p:nvGrpSpPr>
          <p:cNvPr name="Group 17" id="17"/>
          <p:cNvGrpSpPr/>
          <p:nvPr/>
        </p:nvGrpSpPr>
        <p:grpSpPr>
          <a:xfrm rot="0">
            <a:off x="11442629" y="-5751980"/>
            <a:ext cx="10502929" cy="9025955"/>
            <a:chOff x="0" y="0"/>
            <a:chExt cx="812800" cy="698500"/>
          </a:xfrm>
        </p:grpSpPr>
        <p:sp>
          <p:nvSpPr>
            <p:cNvPr name="Freeform 18" id="18"/>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name="TextBox 19" id="19"/>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3573908" y="-4096368"/>
            <a:ext cx="8000049" cy="6875042"/>
            <a:chOff x="0" y="0"/>
            <a:chExt cx="812800" cy="698500"/>
          </a:xfrm>
        </p:grpSpPr>
        <p:sp>
          <p:nvSpPr>
            <p:cNvPr name="Freeform 21" id="21"/>
            <p:cNvSpPr/>
            <p:nvPr/>
          </p:nvSpPr>
          <p:spPr>
            <a:xfrm flipH="false" flipV="false" rot="0">
              <a:off x="6318" y="0"/>
              <a:ext cx="800164" cy="698500"/>
            </a:xfrm>
            <a:custGeom>
              <a:avLst/>
              <a:gdLst/>
              <a:ahLst/>
              <a:cxnLst/>
              <a:rect r="r" b="b" t="t" l="l"/>
              <a:pathLst>
                <a:path h="698500" w="800164">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name="TextBox 22" id="22"/>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15925325" y="440431"/>
            <a:ext cx="3297214" cy="2833543"/>
            <a:chOff x="0" y="0"/>
            <a:chExt cx="812800" cy="698500"/>
          </a:xfrm>
        </p:grpSpPr>
        <p:sp>
          <p:nvSpPr>
            <p:cNvPr name="Freeform 24" id="24"/>
            <p:cNvSpPr/>
            <p:nvPr/>
          </p:nvSpPr>
          <p:spPr>
            <a:xfrm flipH="false" flipV="false" rot="0">
              <a:off x="4058" y="0"/>
              <a:ext cx="804684" cy="698500"/>
            </a:xfrm>
            <a:custGeom>
              <a:avLst/>
              <a:gdLst/>
              <a:ahLst/>
              <a:cxnLst/>
              <a:rect r="r" b="b" t="t" l="l"/>
              <a:pathLst>
                <a:path h="698500" w="804684">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25" id="25"/>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6" id="26"/>
          <p:cNvSpPr/>
          <p:nvPr/>
        </p:nvSpPr>
        <p:spPr>
          <a:xfrm flipH="false" flipV="false" rot="0">
            <a:off x="-988600" y="-658846"/>
            <a:ext cx="2966944" cy="2570115"/>
          </a:xfrm>
          <a:custGeom>
            <a:avLst/>
            <a:gdLst/>
            <a:ahLst/>
            <a:cxnLst/>
            <a:rect r="r" b="b" t="t" l="l"/>
            <a:pathLst>
              <a:path h="2570115" w="2966944">
                <a:moveTo>
                  <a:pt x="0" y="0"/>
                </a:moveTo>
                <a:lnTo>
                  <a:pt x="2966945" y="0"/>
                </a:lnTo>
                <a:lnTo>
                  <a:pt x="2966945" y="2570115"/>
                </a:lnTo>
                <a:lnTo>
                  <a:pt x="0" y="2570115"/>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675504" y="10059862"/>
            <a:ext cx="1351009" cy="454277"/>
          </a:xfrm>
          <a:custGeom>
            <a:avLst/>
            <a:gdLst/>
            <a:ahLst/>
            <a:cxnLst/>
            <a:rect r="r" b="b" t="t" l="l"/>
            <a:pathLst>
              <a:path h="454277" w="1351009">
                <a:moveTo>
                  <a:pt x="0" y="0"/>
                </a:moveTo>
                <a:lnTo>
                  <a:pt x="1351008" y="0"/>
                </a:lnTo>
                <a:lnTo>
                  <a:pt x="1351008" y="454276"/>
                </a:lnTo>
                <a:lnTo>
                  <a:pt x="0" y="454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3573908" y="-444369"/>
            <a:ext cx="1177504" cy="797759"/>
          </a:xfrm>
          <a:custGeom>
            <a:avLst/>
            <a:gdLst/>
            <a:ahLst/>
            <a:cxnLst/>
            <a:rect r="r" b="b" t="t" l="l"/>
            <a:pathLst>
              <a:path h="797759" w="1177504">
                <a:moveTo>
                  <a:pt x="0" y="0"/>
                </a:moveTo>
                <a:lnTo>
                  <a:pt x="1177504" y="0"/>
                </a:lnTo>
                <a:lnTo>
                  <a:pt x="1177504" y="797760"/>
                </a:lnTo>
                <a:lnTo>
                  <a:pt x="0" y="797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10800000">
            <a:off x="-308460" y="-758506"/>
            <a:ext cx="2164275" cy="1111896"/>
          </a:xfrm>
          <a:custGeom>
            <a:avLst/>
            <a:gdLst/>
            <a:ahLst/>
            <a:cxnLst/>
            <a:rect r="r" b="b" t="t" l="l"/>
            <a:pathLst>
              <a:path h="1111896" w="2164275">
                <a:moveTo>
                  <a:pt x="0" y="0"/>
                </a:moveTo>
                <a:lnTo>
                  <a:pt x="2164275" y="0"/>
                </a:lnTo>
                <a:lnTo>
                  <a:pt x="2164275" y="1111897"/>
                </a:lnTo>
                <a:lnTo>
                  <a:pt x="0" y="11118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true" rot="-10800000">
            <a:off x="16553467" y="9975766"/>
            <a:ext cx="2164275" cy="1111896"/>
          </a:xfrm>
          <a:custGeom>
            <a:avLst/>
            <a:gdLst/>
            <a:ahLst/>
            <a:cxnLst/>
            <a:rect r="r" b="b" t="t" l="l"/>
            <a:pathLst>
              <a:path h="1111896" w="2164275">
                <a:moveTo>
                  <a:pt x="0" y="1111896"/>
                </a:moveTo>
                <a:lnTo>
                  <a:pt x="2164275" y="1111896"/>
                </a:lnTo>
                <a:lnTo>
                  <a:pt x="2164275" y="0"/>
                </a:lnTo>
                <a:lnTo>
                  <a:pt x="0" y="0"/>
                </a:lnTo>
                <a:lnTo>
                  <a:pt x="0" y="1111896"/>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19932" y="2407055"/>
            <a:ext cx="10502929" cy="9025955"/>
            <a:chOff x="0" y="0"/>
            <a:chExt cx="812800" cy="698500"/>
          </a:xfrm>
        </p:grpSpPr>
        <p:sp>
          <p:nvSpPr>
            <p:cNvPr name="Freeform 3" id="3"/>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48924"/>
            </a:solidFill>
            <a:ln cap="rnd">
              <a:noFill/>
              <a:prstDash val="solid"/>
              <a:round/>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true" rot="0">
            <a:off x="9562753" y="9348534"/>
            <a:ext cx="3759752" cy="3332081"/>
          </a:xfrm>
          <a:custGeom>
            <a:avLst/>
            <a:gdLst/>
            <a:ahLst/>
            <a:cxnLst/>
            <a:rect r="r" b="b" t="t" l="l"/>
            <a:pathLst>
              <a:path h="3332081" w="3759752">
                <a:moveTo>
                  <a:pt x="0" y="3332081"/>
                </a:moveTo>
                <a:lnTo>
                  <a:pt x="3759752" y="3332081"/>
                </a:lnTo>
                <a:lnTo>
                  <a:pt x="3759752" y="0"/>
                </a:lnTo>
                <a:lnTo>
                  <a:pt x="0" y="0"/>
                </a:lnTo>
                <a:lnTo>
                  <a:pt x="0" y="3332081"/>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038415" y="3810817"/>
            <a:ext cx="3389686" cy="2665365"/>
            <a:chOff x="0" y="0"/>
            <a:chExt cx="696717" cy="547840"/>
          </a:xfrm>
        </p:grpSpPr>
        <p:sp>
          <p:nvSpPr>
            <p:cNvPr name="Freeform 7" id="7"/>
            <p:cNvSpPr/>
            <p:nvPr/>
          </p:nvSpPr>
          <p:spPr>
            <a:xfrm flipH="false" flipV="false" rot="0">
              <a:off x="8289" y="0"/>
              <a:ext cx="680138" cy="547840"/>
            </a:xfrm>
            <a:custGeom>
              <a:avLst/>
              <a:gdLst/>
              <a:ahLst/>
              <a:cxnLst/>
              <a:rect r="r" b="b" t="t" l="l"/>
              <a:pathLst>
                <a:path h="547840" w="680138">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name="TextBox 8" id="8"/>
            <p:cNvSpPr txBox="true"/>
            <p:nvPr/>
          </p:nvSpPr>
          <p:spPr>
            <a:xfrm>
              <a:off x="114300" y="-47625"/>
              <a:ext cx="468117" cy="59546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7353578">
            <a:off x="1207125" y="8414815"/>
            <a:ext cx="6279545" cy="1610757"/>
          </a:xfrm>
          <a:custGeom>
            <a:avLst/>
            <a:gdLst/>
            <a:ahLst/>
            <a:cxnLst/>
            <a:rect r="r" b="b" t="t" l="l"/>
            <a:pathLst>
              <a:path h="1610757" w="6279545">
                <a:moveTo>
                  <a:pt x="0" y="0"/>
                </a:moveTo>
                <a:lnTo>
                  <a:pt x="6279545" y="0"/>
                </a:lnTo>
                <a:lnTo>
                  <a:pt x="6279545" y="1610757"/>
                </a:lnTo>
                <a:lnTo>
                  <a:pt x="0" y="1610757"/>
                </a:lnTo>
                <a:lnTo>
                  <a:pt x="0" y="0"/>
                </a:lnTo>
                <a:close/>
              </a:path>
            </a:pathLst>
          </a:custGeom>
          <a:blipFill>
            <a:blip r:embed="rId4">
              <a:alphaModFix amt="35000"/>
            </a:blip>
            <a:stretch>
              <a:fillRect l="0" t="-1167" r="0" b="-1167"/>
            </a:stretch>
          </a:blipFill>
        </p:spPr>
      </p:sp>
      <p:grpSp>
        <p:nvGrpSpPr>
          <p:cNvPr name="Group 10" id="10"/>
          <p:cNvGrpSpPr/>
          <p:nvPr/>
        </p:nvGrpSpPr>
        <p:grpSpPr>
          <a:xfrm rot="0">
            <a:off x="1978345" y="6920033"/>
            <a:ext cx="3730241" cy="3205676"/>
            <a:chOff x="0" y="0"/>
            <a:chExt cx="812800" cy="698500"/>
          </a:xfrm>
        </p:grpSpPr>
        <p:sp>
          <p:nvSpPr>
            <p:cNvPr name="Freeform 11" id="11"/>
            <p:cNvSpPr/>
            <p:nvPr/>
          </p:nvSpPr>
          <p:spPr>
            <a:xfrm flipH="false" flipV="false" rot="0">
              <a:off x="3587" y="0"/>
              <a:ext cx="805626" cy="698500"/>
            </a:xfrm>
            <a:custGeom>
              <a:avLst/>
              <a:gdLst/>
              <a:ahLst/>
              <a:cxnLst/>
              <a:rect r="r" b="b" t="t" l="l"/>
              <a:pathLst>
                <a:path h="698500" w="805626">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12" id="12"/>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6568763" y="2356463"/>
            <a:ext cx="10159941" cy="8731199"/>
            <a:chOff x="0" y="0"/>
            <a:chExt cx="812800" cy="698500"/>
          </a:xfrm>
        </p:grpSpPr>
        <p:sp>
          <p:nvSpPr>
            <p:cNvPr name="Freeform 14" id="14"/>
            <p:cNvSpPr/>
            <p:nvPr/>
          </p:nvSpPr>
          <p:spPr>
            <a:xfrm flipH="false" flipV="false" rot="0">
              <a:off x="5268" y="0"/>
              <a:ext cx="802265" cy="698500"/>
            </a:xfrm>
            <a:custGeom>
              <a:avLst/>
              <a:gdLst/>
              <a:ahLst/>
              <a:cxnLst/>
              <a:rect r="r" b="b" t="t" l="l"/>
              <a:pathLst>
                <a:path h="698500" w="802265">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5"/>
              <a:stretch>
                <a:fillRect l="-15443" t="0" r="-15443" b="0"/>
              </a:stretch>
            </a:blipFill>
            <a:ln w="95250" cap="rnd">
              <a:solidFill>
                <a:srgbClr val="FFFFFF"/>
              </a:solidFill>
              <a:prstDash val="solid"/>
              <a:round/>
            </a:ln>
          </p:spPr>
        </p:sp>
      </p:grpSp>
      <p:sp>
        <p:nvSpPr>
          <p:cNvPr name="TextBox 15" id="15"/>
          <p:cNvSpPr txBox="true"/>
          <p:nvPr/>
        </p:nvSpPr>
        <p:spPr>
          <a:xfrm rot="0">
            <a:off x="2963319" y="454575"/>
            <a:ext cx="9251175" cy="914400"/>
          </a:xfrm>
          <a:prstGeom prst="rect">
            <a:avLst/>
          </a:prstGeom>
        </p:spPr>
        <p:txBody>
          <a:bodyPr anchor="t" rtlCol="false" tIns="0" lIns="0" bIns="0" rIns="0">
            <a:spAutoFit/>
          </a:bodyPr>
          <a:lstStyle/>
          <a:p>
            <a:pPr algn="ctr">
              <a:lnSpc>
                <a:spcPts val="7200"/>
              </a:lnSpc>
            </a:pPr>
            <a:r>
              <a:rPr lang="en-US" b="true" sz="6000">
                <a:solidFill>
                  <a:srgbClr val="243B55"/>
                </a:solidFill>
                <a:latin typeface="Montserrat Bold"/>
                <a:ea typeface="Montserrat Bold"/>
                <a:cs typeface="Montserrat Bold"/>
                <a:sym typeface="Montserrat Bold"/>
              </a:rPr>
              <a:t>CONFUSION MATRIX</a:t>
            </a:r>
          </a:p>
        </p:txBody>
      </p:sp>
      <p:grpSp>
        <p:nvGrpSpPr>
          <p:cNvPr name="Group 16" id="16"/>
          <p:cNvGrpSpPr/>
          <p:nvPr/>
        </p:nvGrpSpPr>
        <p:grpSpPr>
          <a:xfrm rot="0">
            <a:off x="11442629" y="-5751980"/>
            <a:ext cx="10502929" cy="9025955"/>
            <a:chOff x="0" y="0"/>
            <a:chExt cx="812800" cy="698500"/>
          </a:xfrm>
        </p:grpSpPr>
        <p:sp>
          <p:nvSpPr>
            <p:cNvPr name="Freeform 17" id="17"/>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name="TextBox 18" id="18"/>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13573908" y="-4096368"/>
            <a:ext cx="8000049" cy="6875042"/>
            <a:chOff x="0" y="0"/>
            <a:chExt cx="812800" cy="698500"/>
          </a:xfrm>
        </p:grpSpPr>
        <p:sp>
          <p:nvSpPr>
            <p:cNvPr name="Freeform 20" id="20"/>
            <p:cNvSpPr/>
            <p:nvPr/>
          </p:nvSpPr>
          <p:spPr>
            <a:xfrm flipH="false" flipV="false" rot="0">
              <a:off x="6318" y="0"/>
              <a:ext cx="800164" cy="698500"/>
            </a:xfrm>
            <a:custGeom>
              <a:avLst/>
              <a:gdLst/>
              <a:ahLst/>
              <a:cxnLst/>
              <a:rect r="r" b="b" t="t" l="l"/>
              <a:pathLst>
                <a:path h="698500" w="800164">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name="TextBox 21" id="21"/>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2" id="22"/>
          <p:cNvGrpSpPr/>
          <p:nvPr/>
        </p:nvGrpSpPr>
        <p:grpSpPr>
          <a:xfrm rot="0">
            <a:off x="15925325" y="440431"/>
            <a:ext cx="3297214" cy="2833543"/>
            <a:chOff x="0" y="0"/>
            <a:chExt cx="812800" cy="698500"/>
          </a:xfrm>
        </p:grpSpPr>
        <p:sp>
          <p:nvSpPr>
            <p:cNvPr name="Freeform 23" id="23"/>
            <p:cNvSpPr/>
            <p:nvPr/>
          </p:nvSpPr>
          <p:spPr>
            <a:xfrm flipH="false" flipV="false" rot="0">
              <a:off x="4058" y="0"/>
              <a:ext cx="804684" cy="698500"/>
            </a:xfrm>
            <a:custGeom>
              <a:avLst/>
              <a:gdLst/>
              <a:ahLst/>
              <a:cxnLst/>
              <a:rect r="r" b="b" t="t" l="l"/>
              <a:pathLst>
                <a:path h="698500" w="804684">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24" id="24"/>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5" id="25"/>
          <p:cNvSpPr/>
          <p:nvPr/>
        </p:nvSpPr>
        <p:spPr>
          <a:xfrm flipH="false" flipV="false" rot="0">
            <a:off x="-988600" y="-658846"/>
            <a:ext cx="2966944" cy="2570115"/>
          </a:xfrm>
          <a:custGeom>
            <a:avLst/>
            <a:gdLst/>
            <a:ahLst/>
            <a:cxnLst/>
            <a:rect r="r" b="b" t="t" l="l"/>
            <a:pathLst>
              <a:path h="2570115" w="2966944">
                <a:moveTo>
                  <a:pt x="0" y="0"/>
                </a:moveTo>
                <a:lnTo>
                  <a:pt x="2966945" y="0"/>
                </a:lnTo>
                <a:lnTo>
                  <a:pt x="2966945" y="2570115"/>
                </a:lnTo>
                <a:lnTo>
                  <a:pt x="0" y="2570115"/>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675504" y="10059862"/>
            <a:ext cx="1351009" cy="454277"/>
          </a:xfrm>
          <a:custGeom>
            <a:avLst/>
            <a:gdLst/>
            <a:ahLst/>
            <a:cxnLst/>
            <a:rect r="r" b="b" t="t" l="l"/>
            <a:pathLst>
              <a:path h="454277" w="1351009">
                <a:moveTo>
                  <a:pt x="0" y="0"/>
                </a:moveTo>
                <a:lnTo>
                  <a:pt x="1351008" y="0"/>
                </a:lnTo>
                <a:lnTo>
                  <a:pt x="1351008" y="454276"/>
                </a:lnTo>
                <a:lnTo>
                  <a:pt x="0" y="454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573908" y="-444369"/>
            <a:ext cx="1177504" cy="797759"/>
          </a:xfrm>
          <a:custGeom>
            <a:avLst/>
            <a:gdLst/>
            <a:ahLst/>
            <a:cxnLst/>
            <a:rect r="r" b="b" t="t" l="l"/>
            <a:pathLst>
              <a:path h="797759" w="1177504">
                <a:moveTo>
                  <a:pt x="0" y="0"/>
                </a:moveTo>
                <a:lnTo>
                  <a:pt x="1177504" y="0"/>
                </a:lnTo>
                <a:lnTo>
                  <a:pt x="1177504" y="797760"/>
                </a:lnTo>
                <a:lnTo>
                  <a:pt x="0" y="797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10800000">
            <a:off x="-308460" y="-758506"/>
            <a:ext cx="2164275" cy="1111896"/>
          </a:xfrm>
          <a:custGeom>
            <a:avLst/>
            <a:gdLst/>
            <a:ahLst/>
            <a:cxnLst/>
            <a:rect r="r" b="b" t="t" l="l"/>
            <a:pathLst>
              <a:path h="1111896" w="2164275">
                <a:moveTo>
                  <a:pt x="0" y="0"/>
                </a:moveTo>
                <a:lnTo>
                  <a:pt x="2164275" y="0"/>
                </a:lnTo>
                <a:lnTo>
                  <a:pt x="2164275" y="1111897"/>
                </a:lnTo>
                <a:lnTo>
                  <a:pt x="0" y="11118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true" rot="-10800000">
            <a:off x="16553467" y="9975766"/>
            <a:ext cx="2164275" cy="1111896"/>
          </a:xfrm>
          <a:custGeom>
            <a:avLst/>
            <a:gdLst/>
            <a:ahLst/>
            <a:cxnLst/>
            <a:rect r="r" b="b" t="t" l="l"/>
            <a:pathLst>
              <a:path h="1111896" w="2164275">
                <a:moveTo>
                  <a:pt x="0" y="1111896"/>
                </a:moveTo>
                <a:lnTo>
                  <a:pt x="2164275" y="1111896"/>
                </a:lnTo>
                <a:lnTo>
                  <a:pt x="2164275" y="0"/>
                </a:lnTo>
                <a:lnTo>
                  <a:pt x="0" y="0"/>
                </a:lnTo>
                <a:lnTo>
                  <a:pt x="0" y="1111896"/>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0" id="30"/>
          <p:cNvSpPr/>
          <p:nvPr/>
        </p:nvSpPr>
        <p:spPr>
          <a:xfrm flipH="false" flipV="false" rot="0">
            <a:off x="4346897" y="1473750"/>
            <a:ext cx="10571101" cy="6765505"/>
          </a:xfrm>
          <a:custGeom>
            <a:avLst/>
            <a:gdLst/>
            <a:ahLst/>
            <a:cxnLst/>
            <a:rect r="r" b="b" t="t" l="l"/>
            <a:pathLst>
              <a:path h="6765505" w="10571101">
                <a:moveTo>
                  <a:pt x="0" y="0"/>
                </a:moveTo>
                <a:lnTo>
                  <a:pt x="10571101" y="0"/>
                </a:lnTo>
                <a:lnTo>
                  <a:pt x="10571101" y="6765504"/>
                </a:lnTo>
                <a:lnTo>
                  <a:pt x="0" y="6765504"/>
                </a:lnTo>
                <a:lnTo>
                  <a:pt x="0" y="0"/>
                </a:lnTo>
                <a:close/>
              </a:path>
            </a:pathLst>
          </a:custGeom>
          <a:blipFill>
            <a:blip r:embed="rId1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87628" y="2082934"/>
            <a:ext cx="13647977" cy="6125962"/>
          </a:xfrm>
          <a:custGeom>
            <a:avLst/>
            <a:gdLst/>
            <a:ahLst/>
            <a:cxnLst/>
            <a:rect r="r" b="b" t="t" l="l"/>
            <a:pathLst>
              <a:path h="6125962" w="13647977">
                <a:moveTo>
                  <a:pt x="0" y="0"/>
                </a:moveTo>
                <a:lnTo>
                  <a:pt x="13647976" y="0"/>
                </a:lnTo>
                <a:lnTo>
                  <a:pt x="13647976" y="6125962"/>
                </a:lnTo>
                <a:lnTo>
                  <a:pt x="0" y="6125962"/>
                </a:lnTo>
                <a:lnTo>
                  <a:pt x="0" y="0"/>
                </a:lnTo>
                <a:close/>
              </a:path>
            </a:pathLst>
          </a:custGeom>
          <a:blipFill>
            <a:blip r:embed="rId2"/>
            <a:stretch>
              <a:fillRect l="0" t="0" r="0" b="0"/>
            </a:stretch>
          </a:blipFill>
        </p:spPr>
      </p:sp>
      <p:grpSp>
        <p:nvGrpSpPr>
          <p:cNvPr name="Group 3" id="3"/>
          <p:cNvGrpSpPr/>
          <p:nvPr/>
        </p:nvGrpSpPr>
        <p:grpSpPr>
          <a:xfrm rot="0">
            <a:off x="-6156032" y="626211"/>
            <a:ext cx="10502929" cy="9025955"/>
            <a:chOff x="0" y="0"/>
            <a:chExt cx="812800" cy="698500"/>
          </a:xfrm>
        </p:grpSpPr>
        <p:sp>
          <p:nvSpPr>
            <p:cNvPr name="Freeform 4" id="4"/>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F48924"/>
            </a:solidFill>
            <a:ln cap="rnd">
              <a:noFill/>
              <a:prstDash val="solid"/>
              <a:round/>
            </a:ln>
          </p:spPr>
        </p:sp>
        <p:sp>
          <p:nvSpPr>
            <p:cNvPr name="TextBox 5" id="5"/>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true" rot="0">
            <a:off x="9562753" y="9348534"/>
            <a:ext cx="3759752" cy="3332081"/>
          </a:xfrm>
          <a:custGeom>
            <a:avLst/>
            <a:gdLst/>
            <a:ahLst/>
            <a:cxnLst/>
            <a:rect r="r" b="b" t="t" l="l"/>
            <a:pathLst>
              <a:path h="3332081" w="3759752">
                <a:moveTo>
                  <a:pt x="0" y="3332081"/>
                </a:moveTo>
                <a:lnTo>
                  <a:pt x="3759752" y="3332081"/>
                </a:lnTo>
                <a:lnTo>
                  <a:pt x="3759752" y="0"/>
                </a:lnTo>
                <a:lnTo>
                  <a:pt x="0" y="0"/>
                </a:lnTo>
                <a:lnTo>
                  <a:pt x="0" y="3332081"/>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038415" y="3810817"/>
            <a:ext cx="3389686" cy="2665365"/>
            <a:chOff x="0" y="0"/>
            <a:chExt cx="696717" cy="547840"/>
          </a:xfrm>
        </p:grpSpPr>
        <p:sp>
          <p:nvSpPr>
            <p:cNvPr name="Freeform 8" id="8"/>
            <p:cNvSpPr/>
            <p:nvPr/>
          </p:nvSpPr>
          <p:spPr>
            <a:xfrm flipH="false" flipV="false" rot="0">
              <a:off x="8289" y="0"/>
              <a:ext cx="680138" cy="547840"/>
            </a:xfrm>
            <a:custGeom>
              <a:avLst/>
              <a:gdLst/>
              <a:ahLst/>
              <a:cxnLst/>
              <a:rect r="r" b="b" t="t" l="l"/>
              <a:pathLst>
                <a:path h="547840" w="680138">
                  <a:moveTo>
                    <a:pt x="668016" y="301435"/>
                  </a:moveTo>
                  <a:lnTo>
                    <a:pt x="505639" y="520325"/>
                  </a:lnTo>
                  <a:cubicBezTo>
                    <a:pt x="492799" y="537634"/>
                    <a:pt x="472520" y="547840"/>
                    <a:pt x="450968" y="547840"/>
                  </a:cubicBezTo>
                  <a:lnTo>
                    <a:pt x="229170" y="547840"/>
                  </a:lnTo>
                  <a:cubicBezTo>
                    <a:pt x="207619" y="547840"/>
                    <a:pt x="187340" y="537634"/>
                    <a:pt x="174500" y="520325"/>
                  </a:cubicBezTo>
                  <a:lnTo>
                    <a:pt x="12122" y="301435"/>
                  </a:lnTo>
                  <a:cubicBezTo>
                    <a:pt x="0" y="285094"/>
                    <a:pt x="0" y="262745"/>
                    <a:pt x="12122" y="246405"/>
                  </a:cubicBezTo>
                  <a:lnTo>
                    <a:pt x="174500" y="27515"/>
                  </a:lnTo>
                  <a:cubicBezTo>
                    <a:pt x="187340" y="10206"/>
                    <a:pt x="207619" y="0"/>
                    <a:pt x="229170" y="0"/>
                  </a:cubicBezTo>
                  <a:lnTo>
                    <a:pt x="450968" y="0"/>
                  </a:lnTo>
                  <a:cubicBezTo>
                    <a:pt x="472520" y="0"/>
                    <a:pt x="492799" y="10206"/>
                    <a:pt x="505639" y="27515"/>
                  </a:cubicBezTo>
                  <a:lnTo>
                    <a:pt x="668016" y="246405"/>
                  </a:lnTo>
                  <a:cubicBezTo>
                    <a:pt x="680138" y="262745"/>
                    <a:pt x="680138" y="285094"/>
                    <a:pt x="668016" y="301435"/>
                  </a:cubicBezTo>
                  <a:close/>
                </a:path>
              </a:pathLst>
            </a:custGeom>
            <a:solidFill>
              <a:srgbClr val="243B55">
                <a:alpha val="4706"/>
              </a:srgbClr>
            </a:solidFill>
          </p:spPr>
        </p:sp>
        <p:sp>
          <p:nvSpPr>
            <p:cNvPr name="TextBox 9" id="9"/>
            <p:cNvSpPr txBox="true"/>
            <p:nvPr/>
          </p:nvSpPr>
          <p:spPr>
            <a:xfrm>
              <a:off x="114300" y="-47625"/>
              <a:ext cx="468117" cy="59546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7353578">
            <a:off x="1207125" y="8414815"/>
            <a:ext cx="6279545" cy="1610757"/>
          </a:xfrm>
          <a:custGeom>
            <a:avLst/>
            <a:gdLst/>
            <a:ahLst/>
            <a:cxnLst/>
            <a:rect r="r" b="b" t="t" l="l"/>
            <a:pathLst>
              <a:path h="1610757" w="6279545">
                <a:moveTo>
                  <a:pt x="0" y="0"/>
                </a:moveTo>
                <a:lnTo>
                  <a:pt x="6279545" y="0"/>
                </a:lnTo>
                <a:lnTo>
                  <a:pt x="6279545" y="1610757"/>
                </a:lnTo>
                <a:lnTo>
                  <a:pt x="0" y="1610757"/>
                </a:lnTo>
                <a:lnTo>
                  <a:pt x="0" y="0"/>
                </a:lnTo>
                <a:close/>
              </a:path>
            </a:pathLst>
          </a:custGeom>
          <a:blipFill>
            <a:blip r:embed="rId5">
              <a:alphaModFix amt="35000"/>
            </a:blip>
            <a:stretch>
              <a:fillRect l="0" t="-1167" r="0" b="-1167"/>
            </a:stretch>
          </a:blipFill>
        </p:spPr>
      </p:sp>
      <p:grpSp>
        <p:nvGrpSpPr>
          <p:cNvPr name="Group 11" id="11"/>
          <p:cNvGrpSpPr/>
          <p:nvPr/>
        </p:nvGrpSpPr>
        <p:grpSpPr>
          <a:xfrm rot="0">
            <a:off x="1978345" y="6920033"/>
            <a:ext cx="3730241" cy="3205676"/>
            <a:chOff x="0" y="0"/>
            <a:chExt cx="812800" cy="698500"/>
          </a:xfrm>
        </p:grpSpPr>
        <p:sp>
          <p:nvSpPr>
            <p:cNvPr name="Freeform 12" id="12"/>
            <p:cNvSpPr/>
            <p:nvPr/>
          </p:nvSpPr>
          <p:spPr>
            <a:xfrm flipH="false" flipV="false" rot="0">
              <a:off x="3587" y="0"/>
              <a:ext cx="805626" cy="698500"/>
            </a:xfrm>
            <a:custGeom>
              <a:avLst/>
              <a:gdLst/>
              <a:ahLst/>
              <a:cxnLst/>
              <a:rect r="r" b="b" t="t" l="l"/>
              <a:pathLst>
                <a:path h="698500" w="805626">
                  <a:moveTo>
                    <a:pt x="799819" y="365395"/>
                  </a:moveTo>
                  <a:lnTo>
                    <a:pt x="615407" y="682355"/>
                  </a:lnTo>
                  <a:cubicBezTo>
                    <a:pt x="609591" y="692351"/>
                    <a:pt x="598899" y="698500"/>
                    <a:pt x="587334" y="698500"/>
                  </a:cubicBezTo>
                  <a:lnTo>
                    <a:pt x="218292" y="698500"/>
                  </a:lnTo>
                  <a:cubicBezTo>
                    <a:pt x="206727" y="698500"/>
                    <a:pt x="196035" y="692351"/>
                    <a:pt x="190219" y="682355"/>
                  </a:cubicBezTo>
                  <a:lnTo>
                    <a:pt x="5807" y="365395"/>
                  </a:lnTo>
                  <a:cubicBezTo>
                    <a:pt x="0" y="355415"/>
                    <a:pt x="0" y="343085"/>
                    <a:pt x="5807" y="333105"/>
                  </a:cubicBezTo>
                  <a:lnTo>
                    <a:pt x="190219" y="16145"/>
                  </a:lnTo>
                  <a:cubicBezTo>
                    <a:pt x="196035" y="6149"/>
                    <a:pt x="206727" y="0"/>
                    <a:pt x="218292" y="0"/>
                  </a:cubicBezTo>
                  <a:lnTo>
                    <a:pt x="587334" y="0"/>
                  </a:lnTo>
                  <a:cubicBezTo>
                    <a:pt x="598899" y="0"/>
                    <a:pt x="609591" y="6149"/>
                    <a:pt x="615407" y="16145"/>
                  </a:cubicBezTo>
                  <a:lnTo>
                    <a:pt x="799819" y="333105"/>
                  </a:lnTo>
                  <a:cubicBezTo>
                    <a:pt x="805626" y="343085"/>
                    <a:pt x="805626" y="355415"/>
                    <a:pt x="799819" y="365395"/>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13" id="13"/>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6595230" y="626211"/>
            <a:ext cx="10159941" cy="8731199"/>
            <a:chOff x="0" y="0"/>
            <a:chExt cx="812800" cy="698500"/>
          </a:xfrm>
        </p:grpSpPr>
        <p:sp>
          <p:nvSpPr>
            <p:cNvPr name="Freeform 15" id="15"/>
            <p:cNvSpPr/>
            <p:nvPr/>
          </p:nvSpPr>
          <p:spPr>
            <a:xfrm flipH="false" flipV="false" rot="0">
              <a:off x="5268" y="0"/>
              <a:ext cx="802265" cy="698500"/>
            </a:xfrm>
            <a:custGeom>
              <a:avLst/>
              <a:gdLst/>
              <a:ahLst/>
              <a:cxnLst/>
              <a:rect r="r" b="b" t="t" l="l"/>
              <a:pathLst>
                <a:path h="698500" w="802265">
                  <a:moveTo>
                    <a:pt x="793737" y="372961"/>
                  </a:moveTo>
                  <a:lnTo>
                    <a:pt x="618127" y="674789"/>
                  </a:lnTo>
                  <a:cubicBezTo>
                    <a:pt x="609586" y="689469"/>
                    <a:pt x="593884" y="698500"/>
                    <a:pt x="576900" y="698500"/>
                  </a:cubicBezTo>
                  <a:lnTo>
                    <a:pt x="225364" y="698500"/>
                  </a:lnTo>
                  <a:cubicBezTo>
                    <a:pt x="208380" y="698500"/>
                    <a:pt x="192678" y="689469"/>
                    <a:pt x="184137" y="674789"/>
                  </a:cubicBezTo>
                  <a:lnTo>
                    <a:pt x="8527" y="372961"/>
                  </a:lnTo>
                  <a:cubicBezTo>
                    <a:pt x="0" y="358304"/>
                    <a:pt x="0" y="340196"/>
                    <a:pt x="8527" y="325539"/>
                  </a:cubicBezTo>
                  <a:lnTo>
                    <a:pt x="184137" y="23711"/>
                  </a:lnTo>
                  <a:cubicBezTo>
                    <a:pt x="192678" y="9031"/>
                    <a:pt x="208380" y="0"/>
                    <a:pt x="225364" y="0"/>
                  </a:cubicBezTo>
                  <a:lnTo>
                    <a:pt x="576900" y="0"/>
                  </a:lnTo>
                  <a:cubicBezTo>
                    <a:pt x="593884" y="0"/>
                    <a:pt x="609586" y="9031"/>
                    <a:pt x="618127" y="23711"/>
                  </a:cubicBezTo>
                  <a:lnTo>
                    <a:pt x="793737" y="325539"/>
                  </a:lnTo>
                  <a:cubicBezTo>
                    <a:pt x="802264" y="340196"/>
                    <a:pt x="802264" y="358304"/>
                    <a:pt x="793737" y="372961"/>
                  </a:cubicBezTo>
                  <a:close/>
                </a:path>
              </a:pathLst>
            </a:custGeom>
            <a:blipFill>
              <a:blip r:embed="rId6"/>
              <a:stretch>
                <a:fillRect l="-15443" t="0" r="-15443" b="0"/>
              </a:stretch>
            </a:blipFill>
            <a:ln w="95250" cap="rnd">
              <a:solidFill>
                <a:srgbClr val="FFFFFF"/>
              </a:solidFill>
              <a:prstDash val="solid"/>
              <a:round/>
            </a:ln>
          </p:spPr>
        </p:sp>
      </p:grpSp>
      <p:sp>
        <p:nvSpPr>
          <p:cNvPr name="TextBox 16" id="16"/>
          <p:cNvSpPr txBox="true"/>
          <p:nvPr/>
        </p:nvSpPr>
        <p:spPr>
          <a:xfrm rot="0">
            <a:off x="3722443" y="114300"/>
            <a:ext cx="9251175" cy="1828800"/>
          </a:xfrm>
          <a:prstGeom prst="rect">
            <a:avLst/>
          </a:prstGeom>
        </p:spPr>
        <p:txBody>
          <a:bodyPr anchor="t" rtlCol="false" tIns="0" lIns="0" bIns="0" rIns="0">
            <a:spAutoFit/>
          </a:bodyPr>
          <a:lstStyle/>
          <a:p>
            <a:pPr algn="ctr">
              <a:lnSpc>
                <a:spcPts val="7200"/>
              </a:lnSpc>
            </a:pPr>
            <a:r>
              <a:rPr lang="en-US" b="true" sz="6000">
                <a:solidFill>
                  <a:srgbClr val="243B55"/>
                </a:solidFill>
                <a:latin typeface="Montserrat Bold"/>
                <a:ea typeface="Montserrat Bold"/>
                <a:cs typeface="Montserrat Bold"/>
                <a:sym typeface="Montserrat Bold"/>
              </a:rPr>
              <a:t>LOAN RECOMMENDATION</a:t>
            </a:r>
          </a:p>
        </p:txBody>
      </p:sp>
      <p:grpSp>
        <p:nvGrpSpPr>
          <p:cNvPr name="Group 17" id="17"/>
          <p:cNvGrpSpPr/>
          <p:nvPr/>
        </p:nvGrpSpPr>
        <p:grpSpPr>
          <a:xfrm rot="0">
            <a:off x="13319394" y="-5751980"/>
            <a:ext cx="10502929" cy="9025955"/>
            <a:chOff x="0" y="0"/>
            <a:chExt cx="812800" cy="698500"/>
          </a:xfrm>
        </p:grpSpPr>
        <p:sp>
          <p:nvSpPr>
            <p:cNvPr name="Freeform 18" id="18"/>
            <p:cNvSpPr/>
            <p:nvPr/>
          </p:nvSpPr>
          <p:spPr>
            <a:xfrm flipH="false" flipV="false" rot="0">
              <a:off x="4813" y="0"/>
              <a:ext cx="803175" cy="698500"/>
            </a:xfrm>
            <a:custGeom>
              <a:avLst/>
              <a:gdLst/>
              <a:ahLst/>
              <a:cxnLst/>
              <a:rect r="r" b="b" t="t" l="l"/>
              <a:pathLst>
                <a:path h="698500" w="803175">
                  <a:moveTo>
                    <a:pt x="795383" y="370912"/>
                  </a:moveTo>
                  <a:lnTo>
                    <a:pt x="617391" y="676838"/>
                  </a:lnTo>
                  <a:cubicBezTo>
                    <a:pt x="609587" y="690249"/>
                    <a:pt x="595241" y="698500"/>
                    <a:pt x="579725" y="698500"/>
                  </a:cubicBezTo>
                  <a:lnTo>
                    <a:pt x="223449" y="698500"/>
                  </a:lnTo>
                  <a:cubicBezTo>
                    <a:pt x="207933" y="698500"/>
                    <a:pt x="193587" y="690249"/>
                    <a:pt x="185783" y="676838"/>
                  </a:cubicBezTo>
                  <a:lnTo>
                    <a:pt x="7791" y="370912"/>
                  </a:lnTo>
                  <a:cubicBezTo>
                    <a:pt x="0" y="357522"/>
                    <a:pt x="0" y="340978"/>
                    <a:pt x="7791" y="327588"/>
                  </a:cubicBezTo>
                  <a:lnTo>
                    <a:pt x="185783" y="21662"/>
                  </a:lnTo>
                  <a:cubicBezTo>
                    <a:pt x="193587" y="8251"/>
                    <a:pt x="207933" y="0"/>
                    <a:pt x="223449" y="0"/>
                  </a:cubicBezTo>
                  <a:lnTo>
                    <a:pt x="579725" y="0"/>
                  </a:lnTo>
                  <a:cubicBezTo>
                    <a:pt x="595241" y="0"/>
                    <a:pt x="609587" y="8251"/>
                    <a:pt x="617391" y="21662"/>
                  </a:cubicBezTo>
                  <a:lnTo>
                    <a:pt x="795383" y="327588"/>
                  </a:lnTo>
                  <a:cubicBezTo>
                    <a:pt x="803174" y="340978"/>
                    <a:pt x="803174" y="357522"/>
                    <a:pt x="795383" y="370912"/>
                  </a:cubicBezTo>
                  <a:close/>
                </a:path>
              </a:pathLst>
            </a:custGeom>
            <a:solidFill>
              <a:srgbClr val="16578D"/>
            </a:solidFill>
            <a:ln cap="rnd">
              <a:noFill/>
              <a:prstDash val="solid"/>
              <a:round/>
            </a:ln>
          </p:spPr>
        </p:sp>
        <p:sp>
          <p:nvSpPr>
            <p:cNvPr name="TextBox 19" id="19"/>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4717717" y="-4096368"/>
            <a:ext cx="8000049" cy="6875042"/>
            <a:chOff x="0" y="0"/>
            <a:chExt cx="812800" cy="698500"/>
          </a:xfrm>
        </p:grpSpPr>
        <p:sp>
          <p:nvSpPr>
            <p:cNvPr name="Freeform 21" id="21"/>
            <p:cNvSpPr/>
            <p:nvPr/>
          </p:nvSpPr>
          <p:spPr>
            <a:xfrm flipH="false" flipV="false" rot="0">
              <a:off x="6318" y="0"/>
              <a:ext cx="800164" cy="698500"/>
            </a:xfrm>
            <a:custGeom>
              <a:avLst/>
              <a:gdLst/>
              <a:ahLst/>
              <a:cxnLst/>
              <a:rect r="r" b="b" t="t" l="l"/>
              <a:pathLst>
                <a:path h="698500" w="800164">
                  <a:moveTo>
                    <a:pt x="789935" y="377690"/>
                  </a:moveTo>
                  <a:lnTo>
                    <a:pt x="619829" y="670060"/>
                  </a:lnTo>
                  <a:cubicBezTo>
                    <a:pt x="609584" y="687668"/>
                    <a:pt x="590750" y="698500"/>
                    <a:pt x="570379" y="698500"/>
                  </a:cubicBezTo>
                  <a:lnTo>
                    <a:pt x="229785" y="698500"/>
                  </a:lnTo>
                  <a:cubicBezTo>
                    <a:pt x="209414" y="698500"/>
                    <a:pt x="190580" y="687668"/>
                    <a:pt x="180335" y="670060"/>
                  </a:cubicBezTo>
                  <a:lnTo>
                    <a:pt x="10229" y="377690"/>
                  </a:lnTo>
                  <a:cubicBezTo>
                    <a:pt x="0" y="360109"/>
                    <a:pt x="0" y="338391"/>
                    <a:pt x="10229" y="320810"/>
                  </a:cubicBezTo>
                  <a:lnTo>
                    <a:pt x="180335" y="28440"/>
                  </a:lnTo>
                  <a:cubicBezTo>
                    <a:pt x="190580" y="10832"/>
                    <a:pt x="209414" y="0"/>
                    <a:pt x="229785" y="0"/>
                  </a:cubicBezTo>
                  <a:lnTo>
                    <a:pt x="570379" y="0"/>
                  </a:lnTo>
                  <a:cubicBezTo>
                    <a:pt x="590750" y="0"/>
                    <a:pt x="609584" y="10832"/>
                    <a:pt x="619829" y="28440"/>
                  </a:cubicBezTo>
                  <a:lnTo>
                    <a:pt x="789935" y="320810"/>
                  </a:lnTo>
                  <a:cubicBezTo>
                    <a:pt x="800164" y="338391"/>
                    <a:pt x="800164" y="360109"/>
                    <a:pt x="789935" y="377690"/>
                  </a:cubicBezTo>
                  <a:close/>
                </a:path>
              </a:pathLst>
            </a:custGeom>
            <a:solidFill>
              <a:srgbClr val="243B55"/>
            </a:solidFill>
            <a:ln cap="rnd">
              <a:noFill/>
              <a:prstDash val="solid"/>
              <a:round/>
            </a:ln>
          </p:spPr>
        </p:sp>
        <p:sp>
          <p:nvSpPr>
            <p:cNvPr name="TextBox 22" id="22"/>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15925325" y="440431"/>
            <a:ext cx="3297214" cy="2833543"/>
            <a:chOff x="0" y="0"/>
            <a:chExt cx="812800" cy="698500"/>
          </a:xfrm>
        </p:grpSpPr>
        <p:sp>
          <p:nvSpPr>
            <p:cNvPr name="Freeform 24" id="24"/>
            <p:cNvSpPr/>
            <p:nvPr/>
          </p:nvSpPr>
          <p:spPr>
            <a:xfrm flipH="false" flipV="false" rot="0">
              <a:off x="4058" y="0"/>
              <a:ext cx="804684" cy="698500"/>
            </a:xfrm>
            <a:custGeom>
              <a:avLst/>
              <a:gdLst/>
              <a:ahLst/>
              <a:cxnLst/>
              <a:rect r="r" b="b" t="t" l="l"/>
              <a:pathLst>
                <a:path h="698500" w="804684">
                  <a:moveTo>
                    <a:pt x="798115" y="367516"/>
                  </a:moveTo>
                  <a:lnTo>
                    <a:pt x="616169" y="680234"/>
                  </a:lnTo>
                  <a:cubicBezTo>
                    <a:pt x="609590" y="691543"/>
                    <a:pt x="597493" y="698500"/>
                    <a:pt x="584410" y="698500"/>
                  </a:cubicBezTo>
                  <a:lnTo>
                    <a:pt x="220274" y="698500"/>
                  </a:lnTo>
                  <a:cubicBezTo>
                    <a:pt x="207191" y="698500"/>
                    <a:pt x="195094" y="691543"/>
                    <a:pt x="188515" y="680234"/>
                  </a:cubicBezTo>
                  <a:lnTo>
                    <a:pt x="6569" y="367516"/>
                  </a:lnTo>
                  <a:cubicBezTo>
                    <a:pt x="0" y="356225"/>
                    <a:pt x="0" y="342275"/>
                    <a:pt x="6569" y="330984"/>
                  </a:cubicBezTo>
                  <a:lnTo>
                    <a:pt x="188515" y="18266"/>
                  </a:lnTo>
                  <a:cubicBezTo>
                    <a:pt x="195094" y="6957"/>
                    <a:pt x="207191" y="0"/>
                    <a:pt x="220274" y="0"/>
                  </a:cubicBezTo>
                  <a:lnTo>
                    <a:pt x="584410" y="0"/>
                  </a:lnTo>
                  <a:cubicBezTo>
                    <a:pt x="597493" y="0"/>
                    <a:pt x="609590" y="6957"/>
                    <a:pt x="616169" y="18266"/>
                  </a:cubicBezTo>
                  <a:lnTo>
                    <a:pt x="798115" y="330984"/>
                  </a:lnTo>
                  <a:cubicBezTo>
                    <a:pt x="804684" y="342275"/>
                    <a:pt x="804684" y="356225"/>
                    <a:pt x="798115" y="367516"/>
                  </a:cubicBezTo>
                  <a:close/>
                </a:path>
              </a:pathLst>
            </a:custGeom>
            <a:solidFill>
              <a:srgbClr val="000000">
                <a:alpha val="0"/>
              </a:srgbClr>
            </a:solidFill>
            <a:ln w="28575" cap="sq">
              <a:gradFill>
                <a:gsLst>
                  <a:gs pos="0">
                    <a:srgbClr val="FFFFFF">
                      <a:alpha val="100000"/>
                    </a:srgbClr>
                  </a:gs>
                  <a:gs pos="100000">
                    <a:srgbClr val="FFFFFF">
                      <a:alpha val="0"/>
                    </a:srgbClr>
                  </a:gs>
                </a:gsLst>
                <a:lin ang="5400000"/>
              </a:gradFill>
              <a:prstDash val="solid"/>
              <a:miter/>
            </a:ln>
          </p:spPr>
        </p:sp>
        <p:sp>
          <p:nvSpPr>
            <p:cNvPr name="TextBox 25" id="25"/>
            <p:cNvSpPr txBox="true"/>
            <p:nvPr/>
          </p:nvSpPr>
          <p:spPr>
            <a:xfrm>
              <a:off x="114300" y="-47625"/>
              <a:ext cx="584200" cy="74612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6" id="26"/>
          <p:cNvSpPr/>
          <p:nvPr/>
        </p:nvSpPr>
        <p:spPr>
          <a:xfrm flipH="false" flipV="false" rot="0">
            <a:off x="-988600" y="-658846"/>
            <a:ext cx="2966944" cy="2570115"/>
          </a:xfrm>
          <a:custGeom>
            <a:avLst/>
            <a:gdLst/>
            <a:ahLst/>
            <a:cxnLst/>
            <a:rect r="r" b="b" t="t" l="l"/>
            <a:pathLst>
              <a:path h="2570115" w="2966944">
                <a:moveTo>
                  <a:pt x="0" y="0"/>
                </a:moveTo>
                <a:lnTo>
                  <a:pt x="2966945" y="0"/>
                </a:lnTo>
                <a:lnTo>
                  <a:pt x="2966945" y="2570115"/>
                </a:lnTo>
                <a:lnTo>
                  <a:pt x="0" y="2570115"/>
                </a:lnTo>
                <a:lnTo>
                  <a:pt x="0" y="0"/>
                </a:lnTo>
                <a:close/>
              </a:path>
            </a:pathLst>
          </a:custGeom>
          <a:blipFill>
            <a:blip r:embed="rId7">
              <a:alphaModFix amt="5000"/>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675504" y="10059862"/>
            <a:ext cx="1351009" cy="454277"/>
          </a:xfrm>
          <a:custGeom>
            <a:avLst/>
            <a:gdLst/>
            <a:ahLst/>
            <a:cxnLst/>
            <a:rect r="r" b="b" t="t" l="l"/>
            <a:pathLst>
              <a:path h="454277" w="1351009">
                <a:moveTo>
                  <a:pt x="0" y="0"/>
                </a:moveTo>
                <a:lnTo>
                  <a:pt x="1351008" y="0"/>
                </a:lnTo>
                <a:lnTo>
                  <a:pt x="1351008" y="454276"/>
                </a:lnTo>
                <a:lnTo>
                  <a:pt x="0" y="4542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0">
            <a:off x="13573908" y="-444369"/>
            <a:ext cx="1177504" cy="797759"/>
          </a:xfrm>
          <a:custGeom>
            <a:avLst/>
            <a:gdLst/>
            <a:ahLst/>
            <a:cxnLst/>
            <a:rect r="r" b="b" t="t" l="l"/>
            <a:pathLst>
              <a:path h="797759" w="1177504">
                <a:moveTo>
                  <a:pt x="0" y="0"/>
                </a:moveTo>
                <a:lnTo>
                  <a:pt x="1177504" y="0"/>
                </a:lnTo>
                <a:lnTo>
                  <a:pt x="1177504" y="797760"/>
                </a:lnTo>
                <a:lnTo>
                  <a:pt x="0" y="7977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10800000">
            <a:off x="-308460" y="-758506"/>
            <a:ext cx="2164275" cy="1111896"/>
          </a:xfrm>
          <a:custGeom>
            <a:avLst/>
            <a:gdLst/>
            <a:ahLst/>
            <a:cxnLst/>
            <a:rect r="r" b="b" t="t" l="l"/>
            <a:pathLst>
              <a:path h="1111896" w="2164275">
                <a:moveTo>
                  <a:pt x="0" y="0"/>
                </a:moveTo>
                <a:lnTo>
                  <a:pt x="2164275" y="0"/>
                </a:lnTo>
                <a:lnTo>
                  <a:pt x="2164275" y="1111897"/>
                </a:lnTo>
                <a:lnTo>
                  <a:pt x="0" y="11118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true" rot="-10800000">
            <a:off x="16553467" y="9975766"/>
            <a:ext cx="2164275" cy="1111896"/>
          </a:xfrm>
          <a:custGeom>
            <a:avLst/>
            <a:gdLst/>
            <a:ahLst/>
            <a:cxnLst/>
            <a:rect r="r" b="b" t="t" l="l"/>
            <a:pathLst>
              <a:path h="1111896" w="2164275">
                <a:moveTo>
                  <a:pt x="0" y="1111896"/>
                </a:moveTo>
                <a:lnTo>
                  <a:pt x="2164275" y="1111896"/>
                </a:lnTo>
                <a:lnTo>
                  <a:pt x="2164275" y="0"/>
                </a:lnTo>
                <a:lnTo>
                  <a:pt x="0" y="0"/>
                </a:lnTo>
                <a:lnTo>
                  <a:pt x="0" y="1111896"/>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DAGi1k4CbN8</dc:identifier>
  <dcterms:modified xsi:type="dcterms:W3CDTF">2011-08-01T06:04:30Z</dcterms:modified>
  <cp:revision>1</cp:revision>
  <dc:title>financial</dc:title>
</cp:coreProperties>
</file>